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28"/>
  </p:notesMasterIdLst>
  <p:sldIdLst>
    <p:sldId id="256" r:id="rId2"/>
    <p:sldId id="257" r:id="rId3"/>
    <p:sldId id="258" r:id="rId4"/>
    <p:sldId id="260" r:id="rId5"/>
    <p:sldId id="261" r:id="rId6"/>
    <p:sldId id="262" r:id="rId7"/>
    <p:sldId id="263" r:id="rId8"/>
    <p:sldId id="264" r:id="rId9"/>
    <p:sldId id="265" r:id="rId10"/>
    <p:sldId id="266" r:id="rId11"/>
    <p:sldId id="281" r:id="rId12"/>
    <p:sldId id="283" r:id="rId13"/>
    <p:sldId id="284" r:id="rId14"/>
    <p:sldId id="285" r:id="rId15"/>
    <p:sldId id="286" r:id="rId16"/>
    <p:sldId id="287" r:id="rId17"/>
    <p:sldId id="288" r:id="rId18"/>
    <p:sldId id="289" r:id="rId19"/>
    <p:sldId id="290" r:id="rId20"/>
    <p:sldId id="291" r:id="rId21"/>
    <p:sldId id="292" r:id="rId22"/>
    <p:sldId id="293" r:id="rId23"/>
    <p:sldId id="294" r:id="rId24"/>
    <p:sldId id="295" r:id="rId25"/>
    <p:sldId id="282" r:id="rId26"/>
    <p:sldId id="259"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5" autoAdjust="0"/>
    <p:restoredTop sz="94660"/>
  </p:normalViewPr>
  <p:slideViewPr>
    <p:cSldViewPr snapToGrid="0">
      <p:cViewPr varScale="1">
        <p:scale>
          <a:sx n="85" d="100"/>
          <a:sy n="85" d="100"/>
        </p:scale>
        <p:origin x="379"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jpeg>
</file>

<file path=ppt/media/image11.jpeg>
</file>

<file path=ppt/media/image12.png>
</file>

<file path=ppt/media/image13.jpeg>
</file>

<file path=ppt/media/image14.jpeg>
</file>

<file path=ppt/media/image15.jpeg>
</file>

<file path=ppt/media/image16.png>
</file>

<file path=ppt/media/image17.JPG>
</file>

<file path=ppt/media/image18.png>
</file>

<file path=ppt/media/image19.png>
</file>

<file path=ppt/media/image2.png>
</file>

<file path=ppt/media/image20.jpg>
</file>

<file path=ppt/media/image21.jpg>
</file>

<file path=ppt/media/image22.jpg>
</file>

<file path=ppt/media/image23.png>
</file>

<file path=ppt/media/image24.png>
</file>

<file path=ppt/media/image25.jpg>
</file>

<file path=ppt/media/image26.png>
</file>

<file path=ppt/media/image27.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D6196B-EA6B-419E-B633-C1CADED8EB79}" type="datetimeFigureOut">
              <a:rPr lang="en-GB" smtClean="0"/>
              <a:t>11/10/2017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A377AF-4402-4A1B-BF7C-5B38D8E1BC31}" type="slidenum">
              <a:rPr lang="en-GB" smtClean="0"/>
              <a:t>‹#›</a:t>
            </a:fld>
            <a:endParaRPr lang="en-GB"/>
          </a:p>
        </p:txBody>
      </p:sp>
    </p:spTree>
    <p:extLst>
      <p:ext uri="{BB962C8B-B14F-4D97-AF65-F5344CB8AC3E}">
        <p14:creationId xmlns:p14="http://schemas.microsoft.com/office/powerpoint/2010/main" val="3590017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Discuss</a:t>
            </a:r>
            <a:r>
              <a:rPr lang="en-GB" baseline="0" dirty="0" smtClean="0"/>
              <a:t> the key features of managerial idle games, especially the compulsion loops (especially fun pain). With special relation to Fallout Shelter and Tiny Towers.</a:t>
            </a:r>
            <a:endParaRPr lang="en-GB" dirty="0"/>
          </a:p>
        </p:txBody>
      </p:sp>
      <p:sp>
        <p:nvSpPr>
          <p:cNvPr id="4" name="Slide Number Placeholder 3"/>
          <p:cNvSpPr>
            <a:spLocks noGrp="1"/>
          </p:cNvSpPr>
          <p:nvPr>
            <p:ph type="sldNum" sz="quarter" idx="10"/>
          </p:nvPr>
        </p:nvSpPr>
        <p:spPr/>
        <p:txBody>
          <a:bodyPr/>
          <a:lstStyle/>
          <a:p>
            <a:fld id="{4CA377AF-4402-4A1B-BF7C-5B38D8E1BC31}" type="slidenum">
              <a:rPr lang="en-GB" smtClean="0"/>
              <a:t>13</a:t>
            </a:fld>
            <a:endParaRPr lang="en-GB"/>
          </a:p>
        </p:txBody>
      </p:sp>
    </p:spTree>
    <p:extLst>
      <p:ext uri="{BB962C8B-B14F-4D97-AF65-F5344CB8AC3E}">
        <p14:creationId xmlns:p14="http://schemas.microsoft.com/office/powerpoint/2010/main" val="3031120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Briefly go over the key elements of a compulsion loop and explain how managerial idle games tend to accomplish this. With special reference to how the different elements are presented in Fallout Shelter,</a:t>
            </a:r>
            <a:r>
              <a:rPr lang="en-GB" baseline="0" dirty="0" smtClean="0"/>
              <a:t> Tiny Towers and the pitched game.</a:t>
            </a:r>
            <a:endParaRPr lang="en-GB" dirty="0"/>
          </a:p>
        </p:txBody>
      </p:sp>
      <p:sp>
        <p:nvSpPr>
          <p:cNvPr id="4" name="Slide Number Placeholder 3"/>
          <p:cNvSpPr>
            <a:spLocks noGrp="1"/>
          </p:cNvSpPr>
          <p:nvPr>
            <p:ph type="sldNum" sz="quarter" idx="10"/>
          </p:nvPr>
        </p:nvSpPr>
        <p:spPr/>
        <p:txBody>
          <a:bodyPr/>
          <a:lstStyle/>
          <a:p>
            <a:fld id="{4CA377AF-4402-4A1B-BF7C-5B38D8E1BC31}" type="slidenum">
              <a:rPr lang="en-GB" smtClean="0"/>
              <a:t>14</a:t>
            </a:fld>
            <a:endParaRPr lang="en-GB"/>
          </a:p>
        </p:txBody>
      </p:sp>
    </p:spTree>
    <p:extLst>
      <p:ext uri="{BB962C8B-B14F-4D97-AF65-F5344CB8AC3E}">
        <p14:creationId xmlns:p14="http://schemas.microsoft.com/office/powerpoint/2010/main" val="2646427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Explain</a:t>
            </a:r>
            <a:r>
              <a:rPr lang="en-GB" baseline="0" dirty="0" smtClean="0"/>
              <a:t> the theme of the game. Hives can be built with modular rooms as in Fallout Shelter to allow for ever expanding play, ants have drone like responsibilities that fit in well with the game, the knowledge of ants building hives is well known enough that powerful affordances can be created.</a:t>
            </a:r>
            <a:endParaRPr lang="en-GB" dirty="0"/>
          </a:p>
        </p:txBody>
      </p:sp>
      <p:sp>
        <p:nvSpPr>
          <p:cNvPr id="4" name="Slide Number Placeholder 3"/>
          <p:cNvSpPr>
            <a:spLocks noGrp="1"/>
          </p:cNvSpPr>
          <p:nvPr>
            <p:ph type="sldNum" sz="quarter" idx="10"/>
          </p:nvPr>
        </p:nvSpPr>
        <p:spPr/>
        <p:txBody>
          <a:bodyPr/>
          <a:lstStyle/>
          <a:p>
            <a:fld id="{4CA377AF-4402-4A1B-BF7C-5B38D8E1BC31}" type="slidenum">
              <a:rPr lang="en-GB" smtClean="0"/>
              <a:t>15</a:t>
            </a:fld>
            <a:endParaRPr lang="en-GB"/>
          </a:p>
        </p:txBody>
      </p:sp>
    </p:spTree>
    <p:extLst>
      <p:ext uri="{BB962C8B-B14F-4D97-AF65-F5344CB8AC3E}">
        <p14:creationId xmlns:p14="http://schemas.microsoft.com/office/powerpoint/2010/main" val="2285053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Explain how both Tiny Towers (and especially) Fallout</a:t>
            </a:r>
            <a:r>
              <a:rPr lang="en-GB" baseline="0" dirty="0" smtClean="0"/>
              <a:t> Shelter have additional loops to draw players in (Shelter has breeding and exploring mechanics entirely based around management (Real time and idle respectively)). Then explain how at least one additional loop will reinforce the core loop and what that loop would be. (Relate to design document)</a:t>
            </a:r>
            <a:endParaRPr lang="en-GB" dirty="0"/>
          </a:p>
        </p:txBody>
      </p:sp>
      <p:sp>
        <p:nvSpPr>
          <p:cNvPr id="4" name="Slide Number Placeholder 3"/>
          <p:cNvSpPr>
            <a:spLocks noGrp="1"/>
          </p:cNvSpPr>
          <p:nvPr>
            <p:ph type="sldNum" sz="quarter" idx="10"/>
          </p:nvPr>
        </p:nvSpPr>
        <p:spPr/>
        <p:txBody>
          <a:bodyPr/>
          <a:lstStyle/>
          <a:p>
            <a:fld id="{4CA377AF-4402-4A1B-BF7C-5B38D8E1BC31}" type="slidenum">
              <a:rPr lang="en-GB" smtClean="0"/>
              <a:t>16</a:t>
            </a:fld>
            <a:endParaRPr lang="en-GB"/>
          </a:p>
        </p:txBody>
      </p:sp>
    </p:spTree>
    <p:extLst>
      <p:ext uri="{BB962C8B-B14F-4D97-AF65-F5344CB8AC3E}">
        <p14:creationId xmlns:p14="http://schemas.microsoft.com/office/powerpoint/2010/main" val="235095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Talk through the UI and how players are able to interact with the screen. Middle and right panels can be scrolled up and down. Left Panel displays current resources and possibly</a:t>
            </a:r>
            <a:r>
              <a:rPr lang="en-GB" baseline="0" dirty="0" smtClean="0"/>
              <a:t> other statistics about the hive. Right panel shows tasks that can be started (Rooms that can be constructed) with the resource cost and the amount of real time the task will take to complete, if the player selects a room task that they can afford the red outlines appear in the middle panel showing where the room can be constructed, the player must select one of the outlines for the task to begin. The Middle panel shows the hive with the ant population performing animations according to their current task and all the different rooms that have been constructed. Players will be shown tasks that are finished and can select them to receive the rewards. Finished rooms that produce a resource must be worked by the population, by selecting a room that does not have a completed task will disable the room so that the population in it will return to the resource pool, a disabled room can be enabled again by selecting it if there are enough ants to begin working it again. Working rooms periodically finish constructing resources and must be selected by the player to receive the reward and get the room working again.</a:t>
            </a:r>
            <a:endParaRPr lang="en-GB" dirty="0"/>
          </a:p>
        </p:txBody>
      </p:sp>
      <p:sp>
        <p:nvSpPr>
          <p:cNvPr id="4" name="Slide Number Placeholder 3"/>
          <p:cNvSpPr>
            <a:spLocks noGrp="1"/>
          </p:cNvSpPr>
          <p:nvPr>
            <p:ph type="sldNum" sz="quarter" idx="10"/>
          </p:nvPr>
        </p:nvSpPr>
        <p:spPr/>
        <p:txBody>
          <a:bodyPr/>
          <a:lstStyle/>
          <a:p>
            <a:fld id="{4CA377AF-4402-4A1B-BF7C-5B38D8E1BC31}" type="slidenum">
              <a:rPr lang="en-GB" smtClean="0"/>
              <a:t>17</a:t>
            </a:fld>
            <a:endParaRPr lang="en-GB"/>
          </a:p>
        </p:txBody>
      </p:sp>
    </p:spTree>
    <p:extLst>
      <p:ext uri="{BB962C8B-B14F-4D97-AF65-F5344CB8AC3E}">
        <p14:creationId xmlns:p14="http://schemas.microsoft.com/office/powerpoint/2010/main" val="3477546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7736C1F-F160-4E60-8B76-4559F96C978C}"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E772648B-E7B7-4A18-835A-FEBD5E422147}" type="datetime1">
              <a:rPr lang="en-US" smtClean="0"/>
              <a:t>10/11/2017</a:t>
            </a:fld>
            <a:endParaRPr lang="en-US" dirty="0"/>
          </a:p>
        </p:txBody>
      </p:sp>
      <p:sp>
        <p:nvSpPr>
          <p:cNvPr id="4" name="Footer Placeholder 3"/>
          <p:cNvSpPr>
            <a:spLocks noGrp="1"/>
          </p:cNvSpPr>
          <p:nvPr>
            <p:ph type="ftr" sz="quarter" idx="11"/>
          </p:nvPr>
        </p:nvSpPr>
        <p:spPr/>
        <p:txBody>
          <a:bodyPr/>
          <a:lstStyle/>
          <a:p>
            <a:r>
              <a:rPr lang="en-US"/>
              <a:t>Group 3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7FF1C5-6CA4-4477-903C-41F7B813DA1B}"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DCD99-06FA-4A81-BDB8-AFDA44C35FDB}"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3776490-E9DA-4809-8911-56D6153C5542}"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4F1ED2-ADAE-4ED6-B617-BB57AAE621BF}"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6F8063B-90A1-485E-9EC2-E359AA7777B6}"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8B9DAD-17D4-46CC-AD3C-2D3C927FDF07}"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C11854-1E9A-4AE4-8022-CCBBA46B0E49}"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4B7A45-9719-480F-AA5C-AFFF49EFAC52}"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43D4D8-B16B-4A69-A3F8-E01F5897F5F3}" type="datetime1">
              <a:rPr lang="en-US" smtClean="0"/>
              <a:t>10/11/2017</a:t>
            </a:fld>
            <a:endParaRPr lang="en-US" dirty="0"/>
          </a:p>
        </p:txBody>
      </p:sp>
      <p:sp>
        <p:nvSpPr>
          <p:cNvPr id="5" name="Footer Placeholder 4"/>
          <p:cNvSpPr>
            <a:spLocks noGrp="1"/>
          </p:cNvSpPr>
          <p:nvPr>
            <p:ph type="ftr" sz="quarter" idx="11"/>
          </p:nvPr>
        </p:nvSpPr>
        <p:spPr/>
        <p:txBody>
          <a:bodyPr/>
          <a:lstStyle/>
          <a:p>
            <a:r>
              <a:rPr lang="en-US"/>
              <a:t>Group 3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C2A9BB0-8C6E-4CF8-8214-4C4C30C5D9A8}" type="datetime1">
              <a:rPr lang="en-US" smtClean="0"/>
              <a:t>10/11/2017</a:t>
            </a:fld>
            <a:endParaRPr lang="en-US" dirty="0"/>
          </a:p>
        </p:txBody>
      </p:sp>
      <p:sp>
        <p:nvSpPr>
          <p:cNvPr id="6" name="Footer Placeholder 5"/>
          <p:cNvSpPr>
            <a:spLocks noGrp="1"/>
          </p:cNvSpPr>
          <p:nvPr>
            <p:ph type="ftr" sz="quarter" idx="11"/>
          </p:nvPr>
        </p:nvSpPr>
        <p:spPr/>
        <p:txBody>
          <a:bodyPr/>
          <a:lstStyle/>
          <a:p>
            <a:r>
              <a:rPr lang="en-US"/>
              <a:t>Group 3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62BA77-AFE7-4F60-8041-DABC51DA6589}" type="datetime1">
              <a:rPr lang="en-US" smtClean="0"/>
              <a:t>10/11/2017</a:t>
            </a:fld>
            <a:endParaRPr lang="en-US" dirty="0"/>
          </a:p>
        </p:txBody>
      </p:sp>
      <p:sp>
        <p:nvSpPr>
          <p:cNvPr id="8" name="Footer Placeholder 7"/>
          <p:cNvSpPr>
            <a:spLocks noGrp="1"/>
          </p:cNvSpPr>
          <p:nvPr>
            <p:ph type="ftr" sz="quarter" idx="11"/>
          </p:nvPr>
        </p:nvSpPr>
        <p:spPr/>
        <p:txBody>
          <a:bodyPr/>
          <a:lstStyle/>
          <a:p>
            <a:r>
              <a:rPr lang="en-US"/>
              <a:t>Group 3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632CF3-9F9E-4C06-9214-4D788C4E75A6}" type="datetime1">
              <a:rPr lang="en-US" smtClean="0"/>
              <a:t>10/11/2017</a:t>
            </a:fld>
            <a:endParaRPr lang="en-US" dirty="0"/>
          </a:p>
        </p:txBody>
      </p:sp>
      <p:sp>
        <p:nvSpPr>
          <p:cNvPr id="4" name="Footer Placeholder 3"/>
          <p:cNvSpPr>
            <a:spLocks noGrp="1"/>
          </p:cNvSpPr>
          <p:nvPr>
            <p:ph type="ftr" sz="quarter" idx="11"/>
          </p:nvPr>
        </p:nvSpPr>
        <p:spPr/>
        <p:txBody>
          <a:bodyPr/>
          <a:lstStyle/>
          <a:p>
            <a:r>
              <a:rPr lang="en-US"/>
              <a:t>Group 3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AE7B72-C368-4CB3-8BE3-F328D71E9F76}" type="datetime1">
              <a:rPr lang="en-US" smtClean="0"/>
              <a:t>10/11/2017</a:t>
            </a:fld>
            <a:endParaRPr lang="en-US" dirty="0"/>
          </a:p>
        </p:txBody>
      </p:sp>
      <p:sp>
        <p:nvSpPr>
          <p:cNvPr id="3" name="Footer Placeholder 2"/>
          <p:cNvSpPr>
            <a:spLocks noGrp="1"/>
          </p:cNvSpPr>
          <p:nvPr>
            <p:ph type="ftr" sz="quarter" idx="11"/>
          </p:nvPr>
        </p:nvSpPr>
        <p:spPr/>
        <p:txBody>
          <a:bodyPr/>
          <a:lstStyle/>
          <a:p>
            <a:r>
              <a:rPr lang="en-US"/>
              <a:t>Group 3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4AD0B25-9A24-4A75-8FBF-E92DB46B94FF}" type="datetime1">
              <a:rPr lang="en-US" smtClean="0"/>
              <a:t>10/11/2017</a:t>
            </a:fld>
            <a:endParaRPr lang="en-US" dirty="0"/>
          </a:p>
        </p:txBody>
      </p:sp>
      <p:sp>
        <p:nvSpPr>
          <p:cNvPr id="6" name="Footer Placeholder 5"/>
          <p:cNvSpPr>
            <a:spLocks noGrp="1"/>
          </p:cNvSpPr>
          <p:nvPr>
            <p:ph type="ftr" sz="quarter" idx="11"/>
          </p:nvPr>
        </p:nvSpPr>
        <p:spPr/>
        <p:txBody>
          <a:bodyPr/>
          <a:lstStyle/>
          <a:p>
            <a:r>
              <a:rPr lang="en-US"/>
              <a:t>Group 3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5D2CE1C-D15E-45CD-BD7F-F9021CD1F67A}" type="datetime1">
              <a:rPr lang="en-US" smtClean="0"/>
              <a:t>10/11/2017</a:t>
            </a:fld>
            <a:endParaRPr lang="en-US" dirty="0"/>
          </a:p>
        </p:txBody>
      </p:sp>
      <p:sp>
        <p:nvSpPr>
          <p:cNvPr id="6" name="Footer Placeholder 5"/>
          <p:cNvSpPr>
            <a:spLocks noGrp="1"/>
          </p:cNvSpPr>
          <p:nvPr>
            <p:ph type="ftr" sz="quarter" idx="11"/>
          </p:nvPr>
        </p:nvSpPr>
        <p:spPr/>
        <p:txBody>
          <a:bodyPr/>
          <a:lstStyle/>
          <a:p>
            <a:r>
              <a:rPr lang="en-US"/>
              <a:t>Group 3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069F5E2D-2774-451F-9384-59A57E925AFF}" type="datetime1">
              <a:rPr lang="en-US" smtClean="0"/>
              <a:t>10/11/2017</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r>
              <a:rPr lang="en-US"/>
              <a:t>Group 3 </a:t>
            </a:r>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hf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059A169-D3D9-463F-BDBC-E0CEB772D82B}"/>
              </a:ext>
            </a:extLst>
          </p:cNvPr>
          <p:cNvSpPr>
            <a:spLocks noGrp="1"/>
          </p:cNvSpPr>
          <p:nvPr>
            <p:ph type="ctrTitle"/>
          </p:nvPr>
        </p:nvSpPr>
        <p:spPr/>
        <p:txBody>
          <a:bodyPr/>
          <a:lstStyle/>
          <a:p>
            <a:r>
              <a:rPr lang="en-GB" dirty="0"/>
              <a:t>Level 6 Group 3 : Pitch Presentation </a:t>
            </a:r>
          </a:p>
        </p:txBody>
      </p:sp>
      <p:sp>
        <p:nvSpPr>
          <p:cNvPr id="3" name="Subtitle 2">
            <a:extLst>
              <a:ext uri="{FF2B5EF4-FFF2-40B4-BE49-F238E27FC236}">
                <a16:creationId xmlns:a16="http://schemas.microsoft.com/office/drawing/2014/main" xmlns="" id="{3A49EB75-1442-4EB3-9597-7AB420557C2F}"/>
              </a:ext>
            </a:extLst>
          </p:cNvPr>
          <p:cNvSpPr>
            <a:spLocks noGrp="1"/>
          </p:cNvSpPr>
          <p:nvPr>
            <p:ph type="subTitle" idx="1"/>
          </p:nvPr>
        </p:nvSpPr>
        <p:spPr/>
        <p:txBody>
          <a:bodyPr/>
          <a:lstStyle/>
          <a:p>
            <a:r>
              <a:rPr lang="en-GB" dirty="0">
                <a:solidFill>
                  <a:schemeClr val="tx1"/>
                </a:solidFill>
              </a:rPr>
              <a:t>River Chick </a:t>
            </a:r>
          </a:p>
          <a:p>
            <a:r>
              <a:rPr lang="en-GB" dirty="0">
                <a:solidFill>
                  <a:schemeClr val="tx1"/>
                </a:solidFill>
              </a:rPr>
              <a:t>Michael Curtis </a:t>
            </a:r>
          </a:p>
          <a:p>
            <a:r>
              <a:rPr lang="en-GB" dirty="0">
                <a:solidFill>
                  <a:schemeClr val="tx1"/>
                </a:solidFill>
              </a:rPr>
              <a:t>Ryan Manthorp </a:t>
            </a:r>
          </a:p>
          <a:p>
            <a:r>
              <a:rPr lang="en-GB" dirty="0">
                <a:solidFill>
                  <a:schemeClr val="tx1"/>
                </a:solidFill>
              </a:rPr>
              <a:t>Ogheneochuko Ideh </a:t>
            </a:r>
          </a:p>
        </p:txBody>
      </p:sp>
      <p:sp>
        <p:nvSpPr>
          <p:cNvPr id="10" name="Title 1">
            <a:extLst>
              <a:ext uri="{FF2B5EF4-FFF2-40B4-BE49-F238E27FC236}">
                <a16:creationId xmlns:a16="http://schemas.microsoft.com/office/drawing/2014/main" xmlns="" id="{16E87681-AF70-48A0-B4FF-22785CFE5B70}"/>
              </a:ext>
            </a:extLst>
          </p:cNvPr>
          <p:cNvSpPr txBox="1">
            <a:spLocks/>
          </p:cNvSpPr>
          <p:nvPr/>
        </p:nvSpPr>
        <p:spPr>
          <a:xfrm>
            <a:off x="684212" y="363201"/>
            <a:ext cx="8534400" cy="150706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sz="1800" dirty="0"/>
              <a:t>Presented on 11/10/2017 </a:t>
            </a:r>
          </a:p>
        </p:txBody>
      </p:sp>
    </p:spTree>
    <p:extLst>
      <p:ext uri="{BB962C8B-B14F-4D97-AF65-F5344CB8AC3E}">
        <p14:creationId xmlns:p14="http://schemas.microsoft.com/office/powerpoint/2010/main" val="41264831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A closer look</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10</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6236705" cy="2308324"/>
          </a:xfrm>
          <a:prstGeom prst="rect">
            <a:avLst/>
          </a:prstGeom>
          <a:noFill/>
        </p:spPr>
        <p:txBody>
          <a:bodyPr wrap="square" rtlCol="0">
            <a:spAutoFit/>
          </a:bodyPr>
          <a:lstStyle/>
          <a:p>
            <a:pPr marL="285750" indent="-285750" algn="just">
              <a:buFont typeface="Arial" panose="020B0604020202020204" pitchFamily="34" charset="0"/>
              <a:buChar char="•"/>
            </a:pPr>
            <a:r>
              <a:rPr lang="en-GB" dirty="0"/>
              <a:t>Tapping on the planet will open a live window of a close up of the surface</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This window will visually represent how the planet it doing other than just the stats</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Main things it will show is lifeform and wealth </a:t>
            </a:r>
          </a:p>
          <a:p>
            <a:pPr marL="285750" indent="-285750" algn="just">
              <a:buFont typeface="Arial" panose="020B0604020202020204" pitchFamily="34" charset="0"/>
              <a:buChar char="•"/>
            </a:pPr>
            <a:endParaRPr lang="en-GB" dirty="0"/>
          </a:p>
        </p:txBody>
      </p:sp>
      <p:pic>
        <p:nvPicPr>
          <p:cNvPr id="4" name="Picture 3">
            <a:extLst>
              <a:ext uri="{FF2B5EF4-FFF2-40B4-BE49-F238E27FC236}">
                <a16:creationId xmlns:a16="http://schemas.microsoft.com/office/drawing/2014/main" xmlns="" id="{7E488472-4FFB-4FC8-9C8A-E519C91A7A19}"/>
              </a:ext>
            </a:extLst>
          </p:cNvPr>
          <p:cNvPicPr>
            <a:picLocks noChangeAspect="1"/>
          </p:cNvPicPr>
          <p:nvPr/>
        </p:nvPicPr>
        <p:blipFill rotWithShape="1">
          <a:blip r:embed="rId2"/>
          <a:srcRect l="5241" t="27106" r="5346" b="27854"/>
          <a:stretch/>
        </p:blipFill>
        <p:spPr>
          <a:xfrm>
            <a:off x="6992168" y="877078"/>
            <a:ext cx="4513277" cy="2273416"/>
          </a:xfrm>
          <a:prstGeom prst="rect">
            <a:avLst/>
          </a:prstGeom>
        </p:spPr>
      </p:pic>
    </p:spTree>
    <p:extLst>
      <p:ext uri="{BB962C8B-B14F-4D97-AF65-F5344CB8AC3E}">
        <p14:creationId xmlns:p14="http://schemas.microsoft.com/office/powerpoint/2010/main" val="20334335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Early concept work and Prototype</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11</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10652482" cy="646331"/>
          </a:xfrm>
          <a:prstGeom prst="rect">
            <a:avLst/>
          </a:prstGeom>
          <a:noFill/>
        </p:spPr>
        <p:txBody>
          <a:bodyPr wrap="square" rtlCol="0">
            <a:spAutoFit/>
          </a:bodyPr>
          <a:lstStyle/>
          <a:p>
            <a:pPr marL="285750" indent="-285750" algn="just">
              <a:buFont typeface="Arial" panose="020B0604020202020204" pitchFamily="34" charset="0"/>
              <a:buChar char="•"/>
            </a:pPr>
            <a:r>
              <a:rPr lang="en-GB" dirty="0"/>
              <a:t>Include concept art and video footage.</a:t>
            </a:r>
          </a:p>
          <a:p>
            <a:pPr marL="285750" indent="-285750" algn="just">
              <a:buFont typeface="Arial" panose="020B0604020202020204" pitchFamily="34" charset="0"/>
              <a:buChar char="•"/>
            </a:pPr>
            <a:endParaRPr lang="en-GB" dirty="0"/>
          </a:p>
        </p:txBody>
      </p:sp>
      <p:pic>
        <p:nvPicPr>
          <p:cNvPr id="3" name="Picture 2">
            <a:extLst>
              <a:ext uri="{FF2B5EF4-FFF2-40B4-BE49-F238E27FC236}">
                <a16:creationId xmlns:a16="http://schemas.microsoft.com/office/drawing/2014/main" xmlns="" id="{8869AE19-DD5C-49F9-99D6-6B34DC7D1B3D}"/>
              </a:ext>
            </a:extLst>
          </p:cNvPr>
          <p:cNvPicPr>
            <a:picLocks noChangeAspect="1"/>
          </p:cNvPicPr>
          <p:nvPr/>
        </p:nvPicPr>
        <p:blipFill rotWithShape="1">
          <a:blip r:embed="rId2"/>
          <a:srcRect l="12867" t="15439" r="53486" b="5665"/>
          <a:stretch/>
        </p:blipFill>
        <p:spPr>
          <a:xfrm>
            <a:off x="1568740" y="2269856"/>
            <a:ext cx="6167906" cy="3978543"/>
          </a:xfrm>
          <a:prstGeom prst="rect">
            <a:avLst/>
          </a:prstGeom>
        </p:spPr>
      </p:pic>
    </p:spTree>
    <p:extLst>
      <p:ext uri="{BB962C8B-B14F-4D97-AF65-F5344CB8AC3E}">
        <p14:creationId xmlns:p14="http://schemas.microsoft.com/office/powerpoint/2010/main" val="37730745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7F5B4A-0889-480A-A6EE-50D16908C19F}"/>
              </a:ext>
            </a:extLst>
          </p:cNvPr>
          <p:cNvSpPr>
            <a:spLocks noGrp="1"/>
          </p:cNvSpPr>
          <p:nvPr>
            <p:ph type="title"/>
          </p:nvPr>
        </p:nvSpPr>
        <p:spPr>
          <a:xfrm>
            <a:off x="1828800" y="286807"/>
            <a:ext cx="8534400" cy="1507067"/>
          </a:xfrm>
        </p:spPr>
        <p:txBody>
          <a:bodyPr/>
          <a:lstStyle/>
          <a:p>
            <a:pPr algn="ctr"/>
            <a:r>
              <a:rPr lang="en-GB" dirty="0"/>
              <a:t>Managerial colony game concept </a:t>
            </a:r>
          </a:p>
        </p:txBody>
      </p:sp>
      <p:sp>
        <p:nvSpPr>
          <p:cNvPr id="4" name="Slide Number Placeholder 3">
            <a:extLst>
              <a:ext uri="{FF2B5EF4-FFF2-40B4-BE49-F238E27FC236}">
                <a16:creationId xmlns="" xmlns:a16="http://schemas.microsoft.com/office/drawing/2014/main" id="{0AF2A465-08B5-4406-A76D-8CEB088C092B}"/>
              </a:ext>
            </a:extLst>
          </p:cNvPr>
          <p:cNvSpPr>
            <a:spLocks noGrp="1"/>
          </p:cNvSpPr>
          <p:nvPr>
            <p:ph type="sldNum" sz="quarter" idx="12"/>
          </p:nvPr>
        </p:nvSpPr>
        <p:spPr/>
        <p:txBody>
          <a:bodyPr/>
          <a:lstStyle/>
          <a:p>
            <a:fld id="{D57F1E4F-1CFF-5643-939E-217C01CDF565}" type="slidenum">
              <a:rPr lang="en-US" smtClean="0">
                <a:solidFill>
                  <a:schemeClr val="tx1"/>
                </a:solidFill>
              </a:rPr>
              <a:pPr/>
              <a:t>12</a:t>
            </a:fld>
            <a:endParaRPr lang="en-US" dirty="0">
              <a:solidFill>
                <a:schemeClr val="tx1"/>
              </a:solidFill>
            </a:endParaRPr>
          </a:p>
        </p:txBody>
      </p:sp>
      <p:sp>
        <p:nvSpPr>
          <p:cNvPr id="7" name="TextBox 6">
            <a:extLst>
              <a:ext uri="{FF2B5EF4-FFF2-40B4-BE49-F238E27FC236}">
                <a16:creationId xmlns="" xmlns:a16="http://schemas.microsoft.com/office/drawing/2014/main" id="{E903CF54-C8F1-430E-A038-078C7DEDBC91}"/>
              </a:ext>
            </a:extLst>
          </p:cNvPr>
          <p:cNvSpPr txBox="1"/>
          <p:nvPr/>
        </p:nvSpPr>
        <p:spPr>
          <a:xfrm>
            <a:off x="5591957" y="6094511"/>
            <a:ext cx="1375954" cy="307777"/>
          </a:xfrm>
          <a:prstGeom prst="rect">
            <a:avLst/>
          </a:prstGeom>
          <a:noFill/>
        </p:spPr>
        <p:txBody>
          <a:bodyPr wrap="square" rtlCol="0">
            <a:spAutoFit/>
          </a:bodyPr>
          <a:lstStyle/>
          <a:p>
            <a:pPr algn="ctr"/>
            <a:r>
              <a:rPr lang="en-GB" sz="1400" dirty="0"/>
              <a:t>Figure 3</a:t>
            </a:r>
          </a:p>
        </p:txBody>
      </p:sp>
      <p:pic>
        <p:nvPicPr>
          <p:cNvPr id="1026" name="Picture 2" descr="C:\Users\Michael\Desktop\Managerial Idle\Mood Boar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2600" y="1643146"/>
            <a:ext cx="4934497" cy="49344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05462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5F1EB4-8519-4699-8944-247CC28E308D}"/>
              </a:ext>
            </a:extLst>
          </p:cNvPr>
          <p:cNvSpPr>
            <a:spLocks noGrp="1"/>
          </p:cNvSpPr>
          <p:nvPr>
            <p:ph type="title"/>
          </p:nvPr>
        </p:nvSpPr>
        <p:spPr>
          <a:xfrm>
            <a:off x="684212" y="363201"/>
            <a:ext cx="8534400" cy="513877"/>
          </a:xfrm>
        </p:spPr>
        <p:txBody>
          <a:bodyPr>
            <a:normAutofit/>
          </a:bodyPr>
          <a:lstStyle/>
          <a:p>
            <a:r>
              <a:rPr lang="en-GB" sz="2000" u="sng" dirty="0" smtClean="0"/>
              <a:t>Research</a:t>
            </a:r>
            <a:endParaRPr lang="en-GB" sz="2000" u="sng" dirty="0"/>
          </a:p>
        </p:txBody>
      </p:sp>
      <p:sp>
        <p:nvSpPr>
          <p:cNvPr id="6" name="Slide Number Placeholder 5">
            <a:extLst>
              <a:ext uri="{FF2B5EF4-FFF2-40B4-BE49-F238E27FC236}">
                <a16:creationId xmlns="" xmlns:a16="http://schemas.microsoft.com/office/drawing/2014/main"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13</a:t>
            </a:fld>
            <a:endParaRPr lang="en-US" dirty="0">
              <a:solidFill>
                <a:schemeClr val="tx1"/>
              </a:solidFill>
            </a:endParaRPr>
          </a:p>
        </p:txBody>
      </p:sp>
      <p:sp>
        <p:nvSpPr>
          <p:cNvPr id="7" name="TextBox 6">
            <a:extLst>
              <a:ext uri="{FF2B5EF4-FFF2-40B4-BE49-F238E27FC236}">
                <a16:creationId xmlns="" xmlns:a16="http://schemas.microsoft.com/office/drawing/2014/main" id="{008FDF1F-C456-45E6-A633-C026FF9585B9}"/>
              </a:ext>
            </a:extLst>
          </p:cNvPr>
          <p:cNvSpPr txBox="1"/>
          <p:nvPr/>
        </p:nvSpPr>
        <p:spPr>
          <a:xfrm>
            <a:off x="684212" y="1250302"/>
            <a:ext cx="10652482" cy="646331"/>
          </a:xfrm>
          <a:prstGeom prst="rect">
            <a:avLst/>
          </a:prstGeom>
          <a:noFill/>
        </p:spPr>
        <p:txBody>
          <a:bodyPr wrap="square" rtlCol="0">
            <a:spAutoFit/>
          </a:bodyPr>
          <a:lstStyle/>
          <a:p>
            <a:pPr marL="285750" indent="-285750" algn="just">
              <a:buFont typeface="Arial" panose="020B0604020202020204" pitchFamily="34" charset="0"/>
              <a:buChar char="•"/>
            </a:pPr>
            <a:r>
              <a:rPr lang="en-GB" dirty="0" smtClean="0"/>
              <a:t>Core Loops and Compulsion Loops in Managerial Idle Games</a:t>
            </a:r>
            <a:endParaRPr lang="en-GB" dirty="0"/>
          </a:p>
          <a:p>
            <a:pPr marL="285750" indent="-285750" algn="just">
              <a:buFont typeface="Arial" panose="020B0604020202020204" pitchFamily="34" charset="0"/>
              <a:buChar char="•"/>
            </a:pPr>
            <a:endParaRPr lang="en-GB" dirty="0"/>
          </a:p>
        </p:txBody>
      </p:sp>
      <p:pic>
        <p:nvPicPr>
          <p:cNvPr id="6147" name="Picture 3" descr="C:\Users\Michael\Desktop\Managerial Idle\Mood Board - Fallout Shelte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25" y="1887171"/>
            <a:ext cx="5530471" cy="3107006"/>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C:\Users\Michael\Desktop\Managerial Idle\Tiny Towers Gamestill.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91596" y="1870651"/>
            <a:ext cx="4304963" cy="3123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14393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5F1EB4-8519-4699-8944-247CC28E308D}"/>
              </a:ext>
            </a:extLst>
          </p:cNvPr>
          <p:cNvSpPr>
            <a:spLocks noGrp="1"/>
          </p:cNvSpPr>
          <p:nvPr>
            <p:ph type="title"/>
          </p:nvPr>
        </p:nvSpPr>
        <p:spPr>
          <a:xfrm>
            <a:off x="684212" y="363201"/>
            <a:ext cx="8534400" cy="513877"/>
          </a:xfrm>
        </p:spPr>
        <p:txBody>
          <a:bodyPr>
            <a:normAutofit/>
          </a:bodyPr>
          <a:lstStyle/>
          <a:p>
            <a:r>
              <a:rPr lang="en-GB" sz="2000" u="sng" dirty="0" smtClean="0"/>
              <a:t>Core Loop</a:t>
            </a:r>
            <a:endParaRPr lang="en-GB" sz="2000" u="sng" dirty="0"/>
          </a:p>
        </p:txBody>
      </p:sp>
      <p:sp>
        <p:nvSpPr>
          <p:cNvPr id="6" name="Slide Number Placeholder 5">
            <a:extLst>
              <a:ext uri="{FF2B5EF4-FFF2-40B4-BE49-F238E27FC236}">
                <a16:creationId xmlns="" xmlns:a16="http://schemas.microsoft.com/office/drawing/2014/main"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14</a:t>
            </a:fld>
            <a:endParaRPr lang="en-US" dirty="0">
              <a:solidFill>
                <a:schemeClr val="tx1"/>
              </a:solidFill>
            </a:endParaRPr>
          </a:p>
        </p:txBody>
      </p:sp>
      <p:sp>
        <p:nvSpPr>
          <p:cNvPr id="7" name="TextBox 6">
            <a:extLst>
              <a:ext uri="{FF2B5EF4-FFF2-40B4-BE49-F238E27FC236}">
                <a16:creationId xmlns="" xmlns:a16="http://schemas.microsoft.com/office/drawing/2014/main" id="{008FDF1F-C456-45E6-A633-C026FF9585B9}"/>
              </a:ext>
            </a:extLst>
          </p:cNvPr>
          <p:cNvSpPr txBox="1"/>
          <p:nvPr/>
        </p:nvSpPr>
        <p:spPr>
          <a:xfrm>
            <a:off x="684212" y="1250302"/>
            <a:ext cx="10652482" cy="3600986"/>
          </a:xfrm>
          <a:prstGeom prst="rect">
            <a:avLst/>
          </a:prstGeom>
          <a:noFill/>
        </p:spPr>
        <p:txBody>
          <a:bodyPr wrap="square" rtlCol="0">
            <a:spAutoFit/>
          </a:bodyPr>
          <a:lstStyle/>
          <a:p>
            <a:pPr marL="285750" indent="-285750">
              <a:buFont typeface="Arial" panose="020B0604020202020204" pitchFamily="34" charset="0"/>
              <a:buChar char="•"/>
            </a:pPr>
            <a:r>
              <a:rPr lang="en-GB" sz="2400" dirty="0" smtClean="0"/>
              <a:t>Trigger</a:t>
            </a:r>
            <a:r>
              <a:rPr lang="en-GB" sz="2400" dirty="0"/>
              <a:t>: Previous tasks complete (Notification) </a:t>
            </a:r>
            <a:endParaRPr lang="en-GB" sz="2400" dirty="0" smtClean="0"/>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Action: Select completed task </a:t>
            </a:r>
            <a:r>
              <a:rPr lang="en-GB" sz="2400" dirty="0" smtClean="0"/>
              <a:t>prompts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Reward: In game </a:t>
            </a:r>
            <a:r>
              <a:rPr lang="en-GB" sz="2400" dirty="0" smtClean="0"/>
              <a:t>currencies/resources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Investment: Spend </a:t>
            </a:r>
            <a:r>
              <a:rPr lang="en-GB" sz="2400" dirty="0" smtClean="0"/>
              <a:t>currencies/resources </a:t>
            </a:r>
            <a:r>
              <a:rPr lang="en-GB" sz="2400" dirty="0"/>
              <a:t>on setting new tasks to be carried out</a:t>
            </a:r>
          </a:p>
          <a:p>
            <a:pPr algn="just"/>
            <a:endParaRPr lang="en-GB" dirty="0"/>
          </a:p>
          <a:p>
            <a:pPr marL="285750" indent="-285750" algn="just">
              <a:buFont typeface="Arial" panose="020B0604020202020204" pitchFamily="34" charset="0"/>
              <a:buChar char="•"/>
            </a:pPr>
            <a:endParaRPr lang="en-GB" dirty="0"/>
          </a:p>
        </p:txBody>
      </p:sp>
    </p:spTree>
    <p:extLst>
      <p:ext uri="{BB962C8B-B14F-4D97-AF65-F5344CB8AC3E}">
        <p14:creationId xmlns:p14="http://schemas.microsoft.com/office/powerpoint/2010/main" val="18593803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5F1EB4-8519-4699-8944-247CC28E308D}"/>
              </a:ext>
            </a:extLst>
          </p:cNvPr>
          <p:cNvSpPr>
            <a:spLocks noGrp="1"/>
          </p:cNvSpPr>
          <p:nvPr>
            <p:ph type="title"/>
          </p:nvPr>
        </p:nvSpPr>
        <p:spPr>
          <a:xfrm>
            <a:off x="684212" y="363201"/>
            <a:ext cx="8534400" cy="513877"/>
          </a:xfrm>
        </p:spPr>
        <p:txBody>
          <a:bodyPr>
            <a:normAutofit/>
          </a:bodyPr>
          <a:lstStyle/>
          <a:p>
            <a:r>
              <a:rPr lang="en-GB" sz="2000" u="sng" dirty="0" smtClean="0"/>
              <a:t>Theme</a:t>
            </a:r>
            <a:endParaRPr lang="en-GB" sz="2000" u="sng" dirty="0"/>
          </a:p>
        </p:txBody>
      </p:sp>
      <p:sp>
        <p:nvSpPr>
          <p:cNvPr id="6" name="Slide Number Placeholder 5">
            <a:extLst>
              <a:ext uri="{FF2B5EF4-FFF2-40B4-BE49-F238E27FC236}">
                <a16:creationId xmlns="" xmlns:a16="http://schemas.microsoft.com/office/drawing/2014/main"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15</a:t>
            </a:fld>
            <a:endParaRPr lang="en-US" dirty="0">
              <a:solidFill>
                <a:schemeClr val="tx1"/>
              </a:solidFill>
            </a:endParaRPr>
          </a:p>
        </p:txBody>
      </p:sp>
      <p:sp>
        <p:nvSpPr>
          <p:cNvPr id="7" name="TextBox 6">
            <a:extLst>
              <a:ext uri="{FF2B5EF4-FFF2-40B4-BE49-F238E27FC236}">
                <a16:creationId xmlns="" xmlns:a16="http://schemas.microsoft.com/office/drawing/2014/main" id="{008FDF1F-C456-45E6-A633-C026FF9585B9}"/>
              </a:ext>
            </a:extLst>
          </p:cNvPr>
          <p:cNvSpPr txBox="1"/>
          <p:nvPr/>
        </p:nvSpPr>
        <p:spPr>
          <a:xfrm>
            <a:off x="684212" y="1250302"/>
            <a:ext cx="10652482" cy="646331"/>
          </a:xfrm>
          <a:prstGeom prst="rect">
            <a:avLst/>
          </a:prstGeom>
          <a:noFill/>
        </p:spPr>
        <p:txBody>
          <a:bodyPr wrap="square" rtlCol="0">
            <a:spAutoFit/>
          </a:bodyPr>
          <a:lstStyle/>
          <a:p>
            <a:pPr marL="285750" indent="-285750" algn="just">
              <a:buFont typeface="Arial" panose="020B0604020202020204" pitchFamily="34" charset="0"/>
              <a:buChar char="•"/>
            </a:pPr>
            <a:r>
              <a:rPr lang="en-GB" dirty="0" smtClean="0"/>
              <a:t>Ant Hives</a:t>
            </a:r>
            <a:endParaRPr lang="en-GB" dirty="0"/>
          </a:p>
          <a:p>
            <a:pPr marL="285750" indent="-285750" algn="just">
              <a:buFont typeface="Arial" panose="020B0604020202020204" pitchFamily="34" charset="0"/>
              <a:buChar char="•"/>
            </a:pPr>
            <a:endParaRPr lang="en-GB" dirty="0"/>
          </a:p>
        </p:txBody>
      </p:sp>
      <p:pic>
        <p:nvPicPr>
          <p:cNvPr id="3074" name="Picture 2" descr="C:\Users\Michael\Desktop\Managerial Idle\Mood Board - Ant Hive Graphic.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977" y="1699327"/>
            <a:ext cx="5041083" cy="3001961"/>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C:\Users\Michael\Desktop\Managerial Idle\Natural History Ant Colony.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35324" y="1699326"/>
            <a:ext cx="4003291" cy="3001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97022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5F1EB4-8519-4699-8944-247CC28E308D}"/>
              </a:ext>
            </a:extLst>
          </p:cNvPr>
          <p:cNvSpPr>
            <a:spLocks noGrp="1"/>
          </p:cNvSpPr>
          <p:nvPr>
            <p:ph type="title"/>
          </p:nvPr>
        </p:nvSpPr>
        <p:spPr>
          <a:xfrm>
            <a:off x="684212" y="363201"/>
            <a:ext cx="8534400" cy="513877"/>
          </a:xfrm>
        </p:spPr>
        <p:txBody>
          <a:bodyPr>
            <a:normAutofit/>
          </a:bodyPr>
          <a:lstStyle/>
          <a:p>
            <a:r>
              <a:rPr lang="en-GB" sz="2000" u="sng" dirty="0" smtClean="0"/>
              <a:t>Additional Loop</a:t>
            </a:r>
            <a:endParaRPr lang="en-GB" sz="2000" u="sng" dirty="0"/>
          </a:p>
        </p:txBody>
      </p:sp>
      <p:sp>
        <p:nvSpPr>
          <p:cNvPr id="6" name="Slide Number Placeholder 5">
            <a:extLst>
              <a:ext uri="{FF2B5EF4-FFF2-40B4-BE49-F238E27FC236}">
                <a16:creationId xmlns="" xmlns:a16="http://schemas.microsoft.com/office/drawing/2014/main"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16</a:t>
            </a:fld>
            <a:endParaRPr lang="en-US" dirty="0">
              <a:solidFill>
                <a:schemeClr val="tx1"/>
              </a:solidFill>
            </a:endParaRPr>
          </a:p>
        </p:txBody>
      </p:sp>
      <p:sp>
        <p:nvSpPr>
          <p:cNvPr id="7" name="TextBox 6">
            <a:extLst>
              <a:ext uri="{FF2B5EF4-FFF2-40B4-BE49-F238E27FC236}">
                <a16:creationId xmlns="" xmlns:a16="http://schemas.microsoft.com/office/drawing/2014/main" id="{008FDF1F-C456-45E6-A633-C026FF9585B9}"/>
              </a:ext>
            </a:extLst>
          </p:cNvPr>
          <p:cNvSpPr txBox="1"/>
          <p:nvPr/>
        </p:nvSpPr>
        <p:spPr>
          <a:xfrm>
            <a:off x="684212" y="1250302"/>
            <a:ext cx="10652482" cy="646331"/>
          </a:xfrm>
          <a:prstGeom prst="rect">
            <a:avLst/>
          </a:prstGeom>
          <a:noFill/>
        </p:spPr>
        <p:txBody>
          <a:bodyPr wrap="square" rtlCol="0">
            <a:spAutoFit/>
          </a:bodyPr>
          <a:lstStyle/>
          <a:p>
            <a:pPr marL="285750" indent="-285750" algn="just">
              <a:buFont typeface="Arial" panose="020B0604020202020204" pitchFamily="34" charset="0"/>
              <a:buChar char="•"/>
            </a:pPr>
            <a:r>
              <a:rPr lang="en-GB" dirty="0" smtClean="0"/>
              <a:t>Additional Management based compulsion loops</a:t>
            </a:r>
            <a:endParaRPr lang="en-GB" dirty="0"/>
          </a:p>
          <a:p>
            <a:pPr marL="285750" indent="-285750" algn="just">
              <a:buFont typeface="Arial" panose="020B0604020202020204" pitchFamily="34" charset="0"/>
              <a:buChar char="•"/>
            </a:pPr>
            <a:endParaRPr lang="en-GB" dirty="0"/>
          </a:p>
        </p:txBody>
      </p:sp>
      <p:pic>
        <p:nvPicPr>
          <p:cNvPr id="4098" name="Picture 2" descr="C:\Users\Michael\Desktop\Managerial Idle\Fallout Shelter Promotional Imag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212" y="1896633"/>
            <a:ext cx="5201442" cy="2925417"/>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descr="C:\Users\Michael\Desktop\Managerial Idle\Ant And Hornet Fighting.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85654" y="1896633"/>
            <a:ext cx="4385983" cy="2925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64828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5F1EB4-8519-4699-8944-247CC28E308D}"/>
              </a:ext>
            </a:extLst>
          </p:cNvPr>
          <p:cNvSpPr>
            <a:spLocks noGrp="1"/>
          </p:cNvSpPr>
          <p:nvPr>
            <p:ph type="title"/>
          </p:nvPr>
        </p:nvSpPr>
        <p:spPr>
          <a:xfrm>
            <a:off x="684212" y="363201"/>
            <a:ext cx="8534400" cy="513877"/>
          </a:xfrm>
        </p:spPr>
        <p:txBody>
          <a:bodyPr>
            <a:normAutofit/>
          </a:bodyPr>
          <a:lstStyle/>
          <a:p>
            <a:r>
              <a:rPr lang="en-GB" sz="2000" u="sng" dirty="0" smtClean="0"/>
              <a:t>Game Screen Mock Up</a:t>
            </a:r>
            <a:endParaRPr lang="en-GB" sz="2000" u="sng" dirty="0"/>
          </a:p>
        </p:txBody>
      </p:sp>
      <p:sp>
        <p:nvSpPr>
          <p:cNvPr id="6" name="Slide Number Placeholder 5">
            <a:extLst>
              <a:ext uri="{FF2B5EF4-FFF2-40B4-BE49-F238E27FC236}">
                <a16:creationId xmlns="" xmlns:a16="http://schemas.microsoft.com/office/drawing/2014/main"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17</a:t>
            </a:fld>
            <a:endParaRPr lang="en-US" dirty="0">
              <a:solidFill>
                <a:schemeClr val="tx1"/>
              </a:solidFill>
            </a:endParaRPr>
          </a:p>
        </p:txBody>
      </p:sp>
      <p:pic>
        <p:nvPicPr>
          <p:cNvPr id="5123" name="Picture 3" descr="C:\Users\Michael\Desktop\Managerial Idle\Game Screen Mock Up V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69" y="1097280"/>
            <a:ext cx="8399145" cy="5599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81482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Early concept work and Prototype</a:t>
            </a:r>
          </a:p>
        </p:txBody>
      </p:sp>
      <p:sp>
        <p:nvSpPr>
          <p:cNvPr id="6" name="Slide Number Placeholder 5">
            <a:extLst>
              <a:ext uri="{FF2B5EF4-FFF2-40B4-BE49-F238E27FC236}">
                <a16:creationId xmlns="" xmlns:a16="http://schemas.microsoft.com/office/drawing/2014/main"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18</a:t>
            </a:fld>
            <a:endParaRPr lang="en-US" dirty="0">
              <a:solidFill>
                <a:schemeClr val="tx1"/>
              </a:solidFill>
            </a:endParaRPr>
          </a:p>
        </p:txBody>
      </p:sp>
      <p:sp>
        <p:nvSpPr>
          <p:cNvPr id="7" name="TextBox 6">
            <a:extLst>
              <a:ext uri="{FF2B5EF4-FFF2-40B4-BE49-F238E27FC236}">
                <a16:creationId xmlns="" xmlns:a16="http://schemas.microsoft.com/office/drawing/2014/main" id="{008FDF1F-C456-45E6-A633-C026FF9585B9}"/>
              </a:ext>
            </a:extLst>
          </p:cNvPr>
          <p:cNvSpPr txBox="1"/>
          <p:nvPr/>
        </p:nvSpPr>
        <p:spPr>
          <a:xfrm>
            <a:off x="684212" y="1250302"/>
            <a:ext cx="10652482" cy="646331"/>
          </a:xfrm>
          <a:prstGeom prst="rect">
            <a:avLst/>
          </a:prstGeom>
          <a:noFill/>
        </p:spPr>
        <p:txBody>
          <a:bodyPr wrap="square" rtlCol="0">
            <a:spAutoFit/>
          </a:bodyPr>
          <a:lstStyle/>
          <a:p>
            <a:pPr marL="285750" indent="-285750" algn="just">
              <a:buFont typeface="Arial" panose="020B0604020202020204" pitchFamily="34" charset="0"/>
              <a:buChar char="•"/>
            </a:pPr>
            <a:r>
              <a:rPr lang="en-GB" dirty="0"/>
              <a:t>Include concept art and video footage.</a:t>
            </a:r>
          </a:p>
          <a:p>
            <a:pPr marL="285750" indent="-285750" algn="just">
              <a:buFont typeface="Arial" panose="020B0604020202020204" pitchFamily="34" charset="0"/>
              <a:buChar char="•"/>
            </a:pPr>
            <a:endParaRPr lang="en-GB" dirty="0"/>
          </a:p>
        </p:txBody>
      </p:sp>
    </p:spTree>
    <p:extLst>
      <p:ext uri="{BB962C8B-B14F-4D97-AF65-F5344CB8AC3E}">
        <p14:creationId xmlns:p14="http://schemas.microsoft.com/office/powerpoint/2010/main" val="11144873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7F5B4A-0889-480A-A6EE-50D16908C19F}"/>
              </a:ext>
            </a:extLst>
          </p:cNvPr>
          <p:cNvSpPr>
            <a:spLocks noGrp="1"/>
          </p:cNvSpPr>
          <p:nvPr>
            <p:ph type="title"/>
          </p:nvPr>
        </p:nvSpPr>
        <p:spPr>
          <a:xfrm>
            <a:off x="1828800" y="286807"/>
            <a:ext cx="8534400" cy="1507067"/>
          </a:xfrm>
        </p:spPr>
        <p:txBody>
          <a:bodyPr/>
          <a:lstStyle/>
          <a:p>
            <a:pPr algn="ctr"/>
            <a:r>
              <a:rPr lang="en-GB" dirty="0"/>
              <a:t>Plant Clicker game</a:t>
            </a:r>
          </a:p>
        </p:txBody>
      </p:sp>
      <p:sp>
        <p:nvSpPr>
          <p:cNvPr id="4" name="Slide Number Placeholder 3">
            <a:extLst>
              <a:ext uri="{FF2B5EF4-FFF2-40B4-BE49-F238E27FC236}">
                <a16:creationId xmlns:a16="http://schemas.microsoft.com/office/drawing/2014/main" xmlns="" id="{0AF2A465-08B5-4406-A76D-8CEB088C092B}"/>
              </a:ext>
            </a:extLst>
          </p:cNvPr>
          <p:cNvSpPr>
            <a:spLocks noGrp="1"/>
          </p:cNvSpPr>
          <p:nvPr>
            <p:ph type="sldNum" sz="quarter" idx="12"/>
          </p:nvPr>
        </p:nvSpPr>
        <p:spPr/>
        <p:txBody>
          <a:bodyPr/>
          <a:lstStyle/>
          <a:p>
            <a:fld id="{D57F1E4F-1CFF-5643-939E-217C01CDF565}" type="slidenum">
              <a:rPr lang="en-US" smtClean="0">
                <a:solidFill>
                  <a:schemeClr val="tx1"/>
                </a:solidFill>
              </a:rPr>
              <a:pPr/>
              <a:t>19</a:t>
            </a:fld>
            <a:endParaRPr lang="en-US" dirty="0">
              <a:solidFill>
                <a:schemeClr val="tx1"/>
              </a:solidFill>
            </a:endParaRPr>
          </a:p>
        </p:txBody>
      </p:sp>
      <p:sp>
        <p:nvSpPr>
          <p:cNvPr id="7" name="TextBox 6">
            <a:extLst>
              <a:ext uri="{FF2B5EF4-FFF2-40B4-BE49-F238E27FC236}">
                <a16:creationId xmlns:a16="http://schemas.microsoft.com/office/drawing/2014/main" xmlns="" id="{E903CF54-C8F1-430E-A038-078C7DEDBC91}"/>
              </a:ext>
            </a:extLst>
          </p:cNvPr>
          <p:cNvSpPr txBox="1"/>
          <p:nvPr/>
        </p:nvSpPr>
        <p:spPr>
          <a:xfrm>
            <a:off x="5591957" y="6094511"/>
            <a:ext cx="1375954" cy="307777"/>
          </a:xfrm>
          <a:prstGeom prst="rect">
            <a:avLst/>
          </a:prstGeom>
          <a:noFill/>
        </p:spPr>
        <p:txBody>
          <a:bodyPr wrap="square" rtlCol="0">
            <a:spAutoFit/>
          </a:bodyPr>
          <a:lstStyle/>
          <a:p>
            <a:pPr algn="ctr"/>
            <a:r>
              <a:rPr lang="en-GB" sz="1400" dirty="0"/>
              <a:t>Figure 4</a:t>
            </a:r>
          </a:p>
        </p:txBody>
      </p:sp>
      <p:pic>
        <p:nvPicPr>
          <p:cNvPr id="6" name="Picture 5">
            <a:extLst>
              <a:ext uri="{FF2B5EF4-FFF2-40B4-BE49-F238E27FC236}">
                <a16:creationId xmlns:a16="http://schemas.microsoft.com/office/drawing/2014/main" xmlns="" id="{F3F491DF-6468-4E9D-B7FD-0122E23E7452}"/>
              </a:ext>
            </a:extLst>
          </p:cNvPr>
          <p:cNvPicPr>
            <a:picLocks noChangeAspect="1"/>
          </p:cNvPicPr>
          <p:nvPr/>
        </p:nvPicPr>
        <p:blipFill>
          <a:blip r:embed="rId2"/>
          <a:stretch>
            <a:fillRect/>
          </a:stretch>
        </p:blipFill>
        <p:spPr>
          <a:xfrm>
            <a:off x="3951072" y="1703838"/>
            <a:ext cx="3935628" cy="2477989"/>
          </a:xfrm>
          <a:prstGeom prst="rect">
            <a:avLst/>
          </a:prstGeom>
        </p:spPr>
      </p:pic>
      <p:pic>
        <p:nvPicPr>
          <p:cNvPr id="9" name="Picture 8">
            <a:extLst>
              <a:ext uri="{FF2B5EF4-FFF2-40B4-BE49-F238E27FC236}">
                <a16:creationId xmlns:a16="http://schemas.microsoft.com/office/drawing/2014/main" xmlns="" id="{551CD7DA-486C-461F-85E6-6858A3871946}"/>
              </a:ext>
            </a:extLst>
          </p:cNvPr>
          <p:cNvPicPr>
            <a:picLocks noChangeAspect="1"/>
          </p:cNvPicPr>
          <p:nvPr/>
        </p:nvPicPr>
        <p:blipFill>
          <a:blip r:embed="rId3"/>
          <a:stretch>
            <a:fillRect/>
          </a:stretch>
        </p:blipFill>
        <p:spPr>
          <a:xfrm>
            <a:off x="8898255" y="1249348"/>
            <a:ext cx="2420767" cy="3876674"/>
          </a:xfrm>
          <a:prstGeom prst="rect">
            <a:avLst/>
          </a:prstGeom>
        </p:spPr>
      </p:pic>
      <p:pic>
        <p:nvPicPr>
          <p:cNvPr id="11" name="Picture 10">
            <a:extLst>
              <a:ext uri="{FF2B5EF4-FFF2-40B4-BE49-F238E27FC236}">
                <a16:creationId xmlns:a16="http://schemas.microsoft.com/office/drawing/2014/main" xmlns="" id="{AE559BB5-434A-497B-9DF2-7E273509D9B6}"/>
              </a:ext>
            </a:extLst>
          </p:cNvPr>
          <p:cNvPicPr>
            <a:picLocks noChangeAspect="1"/>
          </p:cNvPicPr>
          <p:nvPr/>
        </p:nvPicPr>
        <p:blipFill>
          <a:blip r:embed="rId4"/>
          <a:stretch>
            <a:fillRect/>
          </a:stretch>
        </p:blipFill>
        <p:spPr>
          <a:xfrm>
            <a:off x="495360" y="4581495"/>
            <a:ext cx="4143315" cy="1820793"/>
          </a:xfrm>
          <a:prstGeom prst="rect">
            <a:avLst/>
          </a:prstGeom>
        </p:spPr>
      </p:pic>
      <p:sp>
        <p:nvSpPr>
          <p:cNvPr id="13" name="TextBox 12">
            <a:extLst>
              <a:ext uri="{FF2B5EF4-FFF2-40B4-BE49-F238E27FC236}">
                <a16:creationId xmlns:a16="http://schemas.microsoft.com/office/drawing/2014/main" xmlns="" id="{D792D39F-FED1-4960-951F-7D510414698E}"/>
              </a:ext>
            </a:extLst>
          </p:cNvPr>
          <p:cNvSpPr txBox="1"/>
          <p:nvPr/>
        </p:nvSpPr>
        <p:spPr>
          <a:xfrm>
            <a:off x="645952" y="1703838"/>
            <a:ext cx="2994870" cy="2308324"/>
          </a:xfrm>
          <a:prstGeom prst="rect">
            <a:avLst/>
          </a:prstGeom>
          <a:noFill/>
        </p:spPr>
        <p:txBody>
          <a:bodyPr wrap="square" rtlCol="0">
            <a:spAutoFit/>
          </a:bodyPr>
          <a:lstStyle/>
          <a:p>
            <a:pPr marL="285750" indent="-285750">
              <a:buFontTx/>
              <a:buChar char="-"/>
            </a:pPr>
            <a:r>
              <a:rPr lang="en-GB" dirty="0"/>
              <a:t>Tapping</a:t>
            </a:r>
          </a:p>
          <a:p>
            <a:r>
              <a:rPr lang="en-GB" dirty="0"/>
              <a:t> </a:t>
            </a:r>
          </a:p>
          <a:p>
            <a:pPr marL="285750" indent="-285750">
              <a:buFontTx/>
              <a:buChar char="-"/>
            </a:pPr>
            <a:r>
              <a:rPr lang="en-GB" dirty="0"/>
              <a:t>Idle game</a:t>
            </a:r>
          </a:p>
          <a:p>
            <a:pPr marL="285750" indent="-285750">
              <a:buFontTx/>
              <a:buChar char="-"/>
            </a:pPr>
            <a:endParaRPr lang="en-GB" dirty="0"/>
          </a:p>
          <a:p>
            <a:pPr marL="285750" indent="-285750">
              <a:buFontTx/>
              <a:buChar char="-"/>
            </a:pPr>
            <a:r>
              <a:rPr lang="en-GB" dirty="0"/>
              <a:t>Relaxing / soothing </a:t>
            </a:r>
          </a:p>
          <a:p>
            <a:r>
              <a:rPr lang="en-GB" dirty="0"/>
              <a:t>    (Sounds and visually)</a:t>
            </a:r>
          </a:p>
          <a:p>
            <a:pPr marL="285750" indent="-285750">
              <a:buFontTx/>
              <a:buChar char="-"/>
            </a:pPr>
            <a:endParaRPr lang="en-GB" dirty="0"/>
          </a:p>
          <a:p>
            <a:pPr marL="285750" indent="-285750">
              <a:buFontTx/>
              <a:buChar char="-"/>
            </a:pPr>
            <a:endParaRPr lang="en-GB" dirty="0"/>
          </a:p>
        </p:txBody>
      </p:sp>
    </p:spTree>
    <p:extLst>
      <p:ext uri="{BB962C8B-B14F-4D97-AF65-F5344CB8AC3E}">
        <p14:creationId xmlns:p14="http://schemas.microsoft.com/office/powerpoint/2010/main" val="18049790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What is our brief?</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2</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10652482" cy="1754326"/>
          </a:xfrm>
          <a:prstGeom prst="rect">
            <a:avLst/>
          </a:prstGeom>
          <a:noFill/>
        </p:spPr>
        <p:txBody>
          <a:bodyPr wrap="square" rtlCol="0">
            <a:spAutoFit/>
          </a:bodyPr>
          <a:lstStyle/>
          <a:p>
            <a:pPr marL="285750" indent="-285750" algn="just">
              <a:buFont typeface="Arial" panose="020B0604020202020204" pitchFamily="34" charset="0"/>
              <a:buChar char="•"/>
            </a:pPr>
            <a:r>
              <a:rPr lang="en-GB" dirty="0"/>
              <a:t>Player retention is a key skill for game designers.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This is achieved through compulsion loops.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Our brief is to harness and showcase the ability of compulsion loops. </a:t>
            </a:r>
          </a:p>
          <a:p>
            <a:pPr marL="285750" indent="-285750" algn="just">
              <a:buFont typeface="Arial" panose="020B0604020202020204" pitchFamily="34" charset="0"/>
              <a:buChar char="•"/>
            </a:pPr>
            <a:endParaRPr lang="en-GB" dirty="0"/>
          </a:p>
        </p:txBody>
      </p:sp>
      <p:pic>
        <p:nvPicPr>
          <p:cNvPr id="1026" name="Picture 2" descr="Image result for compulsion loops">
            <a:extLst>
              <a:ext uri="{FF2B5EF4-FFF2-40B4-BE49-F238E27FC236}">
                <a16:creationId xmlns:a16="http://schemas.microsoft.com/office/drawing/2014/main" xmlns="" id="{0A9A3D10-8A3E-4FAF-B8B7-C494A682C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3263" y="3264225"/>
            <a:ext cx="4019892" cy="2768781"/>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xmlns="" id="{58ACDB96-3E99-4B6B-8BD9-2B0B70ECE014}"/>
              </a:ext>
            </a:extLst>
          </p:cNvPr>
          <p:cNvSpPr txBox="1"/>
          <p:nvPr/>
        </p:nvSpPr>
        <p:spPr>
          <a:xfrm>
            <a:off x="5125232" y="6094511"/>
            <a:ext cx="1375954" cy="307777"/>
          </a:xfrm>
          <a:prstGeom prst="rect">
            <a:avLst/>
          </a:prstGeom>
          <a:noFill/>
        </p:spPr>
        <p:txBody>
          <a:bodyPr wrap="square" rtlCol="0">
            <a:spAutoFit/>
          </a:bodyPr>
          <a:lstStyle/>
          <a:p>
            <a:pPr algn="ctr"/>
            <a:r>
              <a:rPr lang="en-GB" sz="1400" dirty="0"/>
              <a:t>Figure 1</a:t>
            </a:r>
          </a:p>
        </p:txBody>
      </p:sp>
    </p:spTree>
    <p:extLst>
      <p:ext uri="{BB962C8B-B14F-4D97-AF65-F5344CB8AC3E}">
        <p14:creationId xmlns:p14="http://schemas.microsoft.com/office/powerpoint/2010/main" val="10886651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To keep them coming</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20</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8182951" cy="4524315"/>
          </a:xfrm>
          <a:prstGeom prst="rect">
            <a:avLst/>
          </a:prstGeom>
          <a:noFill/>
        </p:spPr>
        <p:txBody>
          <a:bodyPr wrap="square" rtlCol="0">
            <a:spAutoFit/>
          </a:bodyPr>
          <a:lstStyle/>
          <a:p>
            <a:pPr marL="285750" indent="-285750" algn="just">
              <a:buFont typeface="Arial" panose="020B0604020202020204" pitchFamily="34" charset="0"/>
              <a:buChar char="•"/>
            </a:pPr>
            <a:r>
              <a:rPr lang="en-GB" dirty="0"/>
              <a:t>Notifications for everything in game </a:t>
            </a:r>
          </a:p>
          <a:p>
            <a:pPr marL="742950" lvl="1" indent="-285750" algn="just">
              <a:buFont typeface="Arial" panose="020B0604020202020204" pitchFamily="34" charset="0"/>
              <a:buChar char="•"/>
            </a:pPr>
            <a:r>
              <a:rPr lang="en-GB" dirty="0"/>
              <a:t>(e.g. Garden is full of leaves)</a:t>
            </a:r>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r>
              <a:rPr lang="en-GB" dirty="0"/>
              <a:t>If anything happens to your plant</a:t>
            </a:r>
          </a:p>
          <a:p>
            <a:pPr lvl="1" algn="just"/>
            <a:r>
              <a:rPr lang="en-GB" dirty="0"/>
              <a:t>        (E.g. Leaf falls off from heavy winds)</a:t>
            </a:r>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r>
              <a:rPr lang="en-GB" dirty="0"/>
              <a:t>The way Farmville makes people come back</a:t>
            </a:r>
          </a:p>
          <a:p>
            <a:pPr marL="1200150" lvl="2" indent="-285750" algn="just">
              <a:buFont typeface="Arial" panose="020B0604020202020204" pitchFamily="34" charset="0"/>
              <a:buChar char="•"/>
            </a:pPr>
            <a:endParaRPr lang="en-GB" dirty="0"/>
          </a:p>
          <a:p>
            <a:pPr marL="1200150" lvl="2" indent="-285750" algn="just">
              <a:buFont typeface="Arial" panose="020B0604020202020204" pitchFamily="34" charset="0"/>
              <a:buChar char="•"/>
            </a:pPr>
            <a:r>
              <a:rPr lang="en-GB" dirty="0"/>
              <a:t>The nurturing and maintaining of your own small environment</a:t>
            </a:r>
          </a:p>
          <a:p>
            <a:pPr marL="1200150" lvl="2" indent="-285750" algn="just">
              <a:buFont typeface="Arial" panose="020B0604020202020204" pitchFamily="34" charset="0"/>
              <a:buChar char="•"/>
            </a:pPr>
            <a:endParaRPr lang="en-GB" dirty="0"/>
          </a:p>
          <a:p>
            <a:pPr marL="1200150" lvl="2" indent="-285750" algn="just">
              <a:buFont typeface="Arial" panose="020B0604020202020204" pitchFamily="34" charset="0"/>
              <a:buChar char="•"/>
            </a:pPr>
            <a:r>
              <a:rPr lang="en-GB" dirty="0"/>
              <a:t>Emotional connection</a:t>
            </a:r>
          </a:p>
          <a:p>
            <a:pPr marL="1200150" lvl="2"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r>
              <a:rPr lang="en-GB" dirty="0"/>
              <a:t>Weather updates / changes</a:t>
            </a:r>
          </a:p>
          <a:p>
            <a:pPr marL="1200150" lvl="2" indent="-285750" algn="just">
              <a:buFont typeface="Arial" panose="020B0604020202020204" pitchFamily="34" charset="0"/>
              <a:buChar char="•"/>
            </a:pPr>
            <a:endParaRPr lang="en-GB" dirty="0"/>
          </a:p>
          <a:p>
            <a:pPr marL="1200150" lvl="2" indent="-285750" algn="just">
              <a:buFont typeface="Arial" panose="020B0604020202020204" pitchFamily="34" charset="0"/>
              <a:buChar char="•"/>
            </a:pPr>
            <a:r>
              <a:rPr lang="en-GB" dirty="0"/>
              <a:t>Possibly damage plant   </a:t>
            </a:r>
          </a:p>
        </p:txBody>
      </p:sp>
      <p:pic>
        <p:nvPicPr>
          <p:cNvPr id="5" name="Picture 4">
            <a:extLst>
              <a:ext uri="{FF2B5EF4-FFF2-40B4-BE49-F238E27FC236}">
                <a16:creationId xmlns:a16="http://schemas.microsoft.com/office/drawing/2014/main" xmlns="" id="{5528DE54-F52A-4466-B017-D6819613287F}"/>
              </a:ext>
            </a:extLst>
          </p:cNvPr>
          <p:cNvPicPr>
            <a:picLocks noChangeAspect="1"/>
          </p:cNvPicPr>
          <p:nvPr/>
        </p:nvPicPr>
        <p:blipFill rotWithShape="1">
          <a:blip r:embed="rId2"/>
          <a:srcRect t="25068" r="-83"/>
          <a:stretch/>
        </p:blipFill>
        <p:spPr>
          <a:xfrm>
            <a:off x="8103455" y="363201"/>
            <a:ext cx="3316265" cy="2482880"/>
          </a:xfrm>
          <a:prstGeom prst="rect">
            <a:avLst/>
          </a:prstGeom>
        </p:spPr>
      </p:pic>
    </p:spTree>
    <p:extLst>
      <p:ext uri="{BB962C8B-B14F-4D97-AF65-F5344CB8AC3E}">
        <p14:creationId xmlns:p14="http://schemas.microsoft.com/office/powerpoint/2010/main" val="15088052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From seed to plant</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21</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09" y="2256981"/>
            <a:ext cx="4049715" cy="4247317"/>
          </a:xfrm>
          <a:prstGeom prst="rect">
            <a:avLst/>
          </a:prstGeom>
          <a:noFill/>
        </p:spPr>
        <p:txBody>
          <a:bodyPr wrap="square" rtlCol="0">
            <a:spAutoFit/>
          </a:bodyPr>
          <a:lstStyle/>
          <a:p>
            <a:pPr marL="285750" indent="-285750" algn="just">
              <a:buFont typeface="Arial" panose="020B0604020202020204" pitchFamily="34" charset="0"/>
              <a:buChar char="•"/>
            </a:pPr>
            <a:r>
              <a:rPr lang="en-GB" dirty="0"/>
              <a:t>Start as a seed (Of your choice)</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Tap to water your plant</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Blossom into a flower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Keep your “garden” clean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Not in real time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Player interacting rewards in-game currency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endParaRPr lang="en-GB" dirty="0"/>
          </a:p>
        </p:txBody>
      </p:sp>
      <p:pic>
        <p:nvPicPr>
          <p:cNvPr id="4" name="Picture 3">
            <a:extLst>
              <a:ext uri="{FF2B5EF4-FFF2-40B4-BE49-F238E27FC236}">
                <a16:creationId xmlns:a16="http://schemas.microsoft.com/office/drawing/2014/main" xmlns="" id="{B7712CC8-B9D0-47C9-8FD8-5FA6E3EC72D3}"/>
              </a:ext>
            </a:extLst>
          </p:cNvPr>
          <p:cNvPicPr>
            <a:picLocks noChangeAspect="1"/>
          </p:cNvPicPr>
          <p:nvPr/>
        </p:nvPicPr>
        <p:blipFill>
          <a:blip r:embed="rId2"/>
          <a:stretch>
            <a:fillRect/>
          </a:stretch>
        </p:blipFill>
        <p:spPr>
          <a:xfrm>
            <a:off x="8972172" y="471487"/>
            <a:ext cx="2371725" cy="1895475"/>
          </a:xfrm>
          <a:prstGeom prst="rect">
            <a:avLst/>
          </a:prstGeom>
        </p:spPr>
      </p:pic>
      <p:pic>
        <p:nvPicPr>
          <p:cNvPr id="8" name="Picture 7">
            <a:extLst>
              <a:ext uri="{FF2B5EF4-FFF2-40B4-BE49-F238E27FC236}">
                <a16:creationId xmlns:a16="http://schemas.microsoft.com/office/drawing/2014/main" xmlns="" id="{E976B2BE-6CB1-4C79-A854-9E17B8D980FC}"/>
              </a:ext>
            </a:extLst>
          </p:cNvPr>
          <p:cNvPicPr>
            <a:picLocks noChangeAspect="1"/>
          </p:cNvPicPr>
          <p:nvPr/>
        </p:nvPicPr>
        <p:blipFill>
          <a:blip r:embed="rId3"/>
          <a:stretch>
            <a:fillRect/>
          </a:stretch>
        </p:blipFill>
        <p:spPr>
          <a:xfrm>
            <a:off x="5486400" y="2751946"/>
            <a:ext cx="4876800" cy="3249168"/>
          </a:xfrm>
          <a:prstGeom prst="rect">
            <a:avLst/>
          </a:prstGeom>
        </p:spPr>
      </p:pic>
    </p:spTree>
    <p:extLst>
      <p:ext uri="{BB962C8B-B14F-4D97-AF65-F5344CB8AC3E}">
        <p14:creationId xmlns:p14="http://schemas.microsoft.com/office/powerpoint/2010/main" val="25162163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Players possibilities and options</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22</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522287" y="1707502"/>
            <a:ext cx="5307013" cy="3693319"/>
          </a:xfrm>
          <a:prstGeom prst="rect">
            <a:avLst/>
          </a:prstGeom>
          <a:noFill/>
        </p:spPr>
        <p:txBody>
          <a:bodyPr wrap="square" rtlCol="0">
            <a:spAutoFit/>
          </a:bodyPr>
          <a:lstStyle/>
          <a:p>
            <a:pPr marL="285750" indent="-285750" algn="just">
              <a:buFont typeface="Arial" panose="020B0604020202020204" pitchFamily="34" charset="0"/>
              <a:buChar char="•"/>
            </a:pPr>
            <a:r>
              <a:rPr lang="en-GB" dirty="0"/>
              <a:t>Different upgrade paths to choose from</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Example of possible upgrades:</a:t>
            </a:r>
          </a:p>
          <a:p>
            <a:pPr marL="742950" lvl="1" indent="-285750" algn="just">
              <a:buFont typeface="Arial" panose="020B0604020202020204" pitchFamily="34" charset="0"/>
              <a:buChar char="•"/>
            </a:pPr>
            <a:r>
              <a:rPr lang="en-GB" dirty="0"/>
              <a:t>The sun</a:t>
            </a:r>
          </a:p>
          <a:p>
            <a:pPr marL="742950" lvl="1" indent="-285750" algn="just">
              <a:buFont typeface="Arial" panose="020B0604020202020204" pitchFamily="34" charset="0"/>
              <a:buChar char="•"/>
            </a:pPr>
            <a:r>
              <a:rPr lang="en-GB" dirty="0"/>
              <a:t>The players tap </a:t>
            </a:r>
          </a:p>
          <a:p>
            <a:pPr marL="742950" lvl="1" indent="-285750" algn="just">
              <a:buFont typeface="Arial" panose="020B0604020202020204" pitchFamily="34" charset="0"/>
              <a:buChar char="•"/>
            </a:pPr>
            <a:r>
              <a:rPr lang="en-GB" dirty="0"/>
              <a:t>The chances of it raining (out of game)</a:t>
            </a:r>
          </a:p>
          <a:p>
            <a:pPr marL="742950" lvl="1"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Sun – more idle</a:t>
            </a:r>
          </a:p>
          <a:p>
            <a:pPr marL="285750" indent="-285750" algn="just">
              <a:buFont typeface="Arial" panose="020B0604020202020204" pitchFamily="34" charset="0"/>
              <a:buChar char="•"/>
            </a:pPr>
            <a:r>
              <a:rPr lang="en-GB" dirty="0"/>
              <a:t>Players tap – more active</a:t>
            </a:r>
          </a:p>
          <a:p>
            <a:pPr marL="285750" indent="-285750" algn="just">
              <a:buFont typeface="Arial" panose="020B0604020202020204" pitchFamily="34" charset="0"/>
              <a:buChar char="•"/>
            </a:pPr>
            <a:r>
              <a:rPr lang="en-GB" dirty="0"/>
              <a:t>Chances of it raining – They are unsure</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endParaRPr lang="en-GB" dirty="0"/>
          </a:p>
        </p:txBody>
      </p:sp>
      <p:pic>
        <p:nvPicPr>
          <p:cNvPr id="8" name="Picture 7">
            <a:extLst>
              <a:ext uri="{FF2B5EF4-FFF2-40B4-BE49-F238E27FC236}">
                <a16:creationId xmlns:a16="http://schemas.microsoft.com/office/drawing/2014/main" xmlns="" id="{73D7CD49-A27D-44AF-B3AE-26FC1A9BD777}"/>
              </a:ext>
            </a:extLst>
          </p:cNvPr>
          <p:cNvPicPr>
            <a:picLocks noChangeAspect="1"/>
          </p:cNvPicPr>
          <p:nvPr/>
        </p:nvPicPr>
        <p:blipFill>
          <a:blip r:embed="rId2"/>
          <a:stretch>
            <a:fillRect/>
          </a:stretch>
        </p:blipFill>
        <p:spPr>
          <a:xfrm>
            <a:off x="8086726" y="877078"/>
            <a:ext cx="2444784" cy="2444784"/>
          </a:xfrm>
          <a:prstGeom prst="rect">
            <a:avLst/>
          </a:prstGeom>
        </p:spPr>
      </p:pic>
    </p:spTree>
    <p:extLst>
      <p:ext uri="{BB962C8B-B14F-4D97-AF65-F5344CB8AC3E}">
        <p14:creationId xmlns:p14="http://schemas.microsoft.com/office/powerpoint/2010/main" val="41039508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Keeping your garden clean</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23</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10652482" cy="5909310"/>
          </a:xfrm>
          <a:prstGeom prst="rect">
            <a:avLst/>
          </a:prstGeom>
          <a:noFill/>
        </p:spPr>
        <p:txBody>
          <a:bodyPr wrap="square" rtlCol="0">
            <a:spAutoFit/>
          </a:bodyPr>
          <a:lstStyle/>
          <a:p>
            <a:pPr marL="285750" indent="-285750" algn="just">
              <a:buFont typeface="Arial" panose="020B0604020202020204" pitchFamily="34" charset="0"/>
              <a:buChar char="•"/>
            </a:pPr>
            <a:r>
              <a:rPr lang="en-GB" dirty="0"/>
              <a:t>There are a few things: </a:t>
            </a:r>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r>
              <a:rPr lang="en-GB" dirty="0"/>
              <a:t>Leaf blower – Loose / fallen objects</a:t>
            </a:r>
          </a:p>
          <a:p>
            <a:pPr marL="1200150" lvl="2" indent="-285750" algn="just">
              <a:buFont typeface="Arial" panose="020B0604020202020204" pitchFamily="34" charset="0"/>
              <a:buChar char="•"/>
            </a:pPr>
            <a:endParaRPr lang="en-GB" dirty="0"/>
          </a:p>
          <a:p>
            <a:pPr marL="1200150" lvl="2" indent="-285750" algn="just">
              <a:buFont typeface="Arial" panose="020B0604020202020204" pitchFamily="34" charset="0"/>
              <a:buChar char="•"/>
            </a:pPr>
            <a:r>
              <a:rPr lang="en-GB" dirty="0"/>
              <a:t>Costs a very small amount of in-game currency</a:t>
            </a:r>
          </a:p>
          <a:p>
            <a:pPr lvl="2" algn="just"/>
            <a:r>
              <a:rPr lang="en-GB" dirty="0"/>
              <a:t>               (Not small enough for constant use)</a:t>
            </a:r>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r>
              <a:rPr lang="en-GB" dirty="0"/>
              <a:t>Tapping – Removing overgrown scenery</a:t>
            </a:r>
          </a:p>
          <a:p>
            <a:pPr marL="742950" lvl="1" indent="-285750" algn="just">
              <a:buFont typeface="Arial" panose="020B0604020202020204" pitchFamily="34" charset="0"/>
              <a:buChar char="•"/>
            </a:pPr>
            <a:endParaRPr lang="en-GB" dirty="0"/>
          </a:p>
          <a:p>
            <a:pPr marL="1200150" lvl="2" indent="-285750" algn="just">
              <a:buFont typeface="Arial" panose="020B0604020202020204" pitchFamily="34" charset="0"/>
              <a:buChar char="•"/>
            </a:pPr>
            <a:r>
              <a:rPr lang="en-GB" dirty="0"/>
              <a:t>Gives in-game currency </a:t>
            </a:r>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lvl="1" algn="just"/>
            <a:endParaRPr lang="en-GB" dirty="0"/>
          </a:p>
          <a:p>
            <a:pPr marL="285750" indent="-285750" algn="just">
              <a:buFont typeface="Arial" panose="020B0604020202020204" pitchFamily="34" charset="0"/>
              <a:buChar char="•"/>
            </a:pPr>
            <a:endParaRPr lang="en-GB" dirty="0"/>
          </a:p>
        </p:txBody>
      </p:sp>
      <p:pic>
        <p:nvPicPr>
          <p:cNvPr id="4" name="Picture 3">
            <a:extLst>
              <a:ext uri="{FF2B5EF4-FFF2-40B4-BE49-F238E27FC236}">
                <a16:creationId xmlns:a16="http://schemas.microsoft.com/office/drawing/2014/main" xmlns="" id="{E9156928-B401-4EF6-9AD1-B20D018963D8}"/>
              </a:ext>
            </a:extLst>
          </p:cNvPr>
          <p:cNvPicPr>
            <a:picLocks noChangeAspect="1"/>
          </p:cNvPicPr>
          <p:nvPr/>
        </p:nvPicPr>
        <p:blipFill>
          <a:blip r:embed="rId2"/>
          <a:stretch>
            <a:fillRect/>
          </a:stretch>
        </p:blipFill>
        <p:spPr>
          <a:xfrm>
            <a:off x="7181184" y="264088"/>
            <a:ext cx="4074855" cy="1972427"/>
          </a:xfrm>
          <a:prstGeom prst="rect">
            <a:avLst/>
          </a:prstGeom>
        </p:spPr>
      </p:pic>
      <p:pic>
        <p:nvPicPr>
          <p:cNvPr id="8" name="Picture 7">
            <a:extLst>
              <a:ext uri="{FF2B5EF4-FFF2-40B4-BE49-F238E27FC236}">
                <a16:creationId xmlns:a16="http://schemas.microsoft.com/office/drawing/2014/main" xmlns="" id="{17B45120-8467-4FDF-80DD-9F7EADBC72D2}"/>
              </a:ext>
            </a:extLst>
          </p:cNvPr>
          <p:cNvPicPr>
            <a:picLocks noChangeAspect="1"/>
          </p:cNvPicPr>
          <p:nvPr/>
        </p:nvPicPr>
        <p:blipFill rotWithShape="1">
          <a:blip r:embed="rId3"/>
          <a:srcRect l="16737" t="6202" r="16020" b="4141"/>
          <a:stretch/>
        </p:blipFill>
        <p:spPr>
          <a:xfrm>
            <a:off x="8134350" y="4448175"/>
            <a:ext cx="1514475" cy="1514475"/>
          </a:xfrm>
          <a:prstGeom prst="rect">
            <a:avLst/>
          </a:prstGeom>
        </p:spPr>
      </p:pic>
      <p:pic>
        <p:nvPicPr>
          <p:cNvPr id="10" name="Picture 9">
            <a:extLst>
              <a:ext uri="{FF2B5EF4-FFF2-40B4-BE49-F238E27FC236}">
                <a16:creationId xmlns:a16="http://schemas.microsoft.com/office/drawing/2014/main" xmlns="" id="{9DFBED7E-2519-47BE-936F-712271DBD433}"/>
              </a:ext>
            </a:extLst>
          </p:cNvPr>
          <p:cNvPicPr>
            <a:picLocks noChangeAspect="1"/>
          </p:cNvPicPr>
          <p:nvPr/>
        </p:nvPicPr>
        <p:blipFill>
          <a:blip r:embed="rId4"/>
          <a:stretch>
            <a:fillRect/>
          </a:stretch>
        </p:blipFill>
        <p:spPr>
          <a:xfrm>
            <a:off x="7118555" y="3829050"/>
            <a:ext cx="3244645" cy="2514600"/>
          </a:xfrm>
          <a:prstGeom prst="rect">
            <a:avLst/>
          </a:prstGeom>
        </p:spPr>
      </p:pic>
      <p:pic>
        <p:nvPicPr>
          <p:cNvPr id="12" name="Picture 11">
            <a:extLst>
              <a:ext uri="{FF2B5EF4-FFF2-40B4-BE49-F238E27FC236}">
                <a16:creationId xmlns:a16="http://schemas.microsoft.com/office/drawing/2014/main" xmlns="" id="{A2B12D13-D594-4C89-9A5E-F60DC988EA03}"/>
              </a:ext>
            </a:extLst>
          </p:cNvPr>
          <p:cNvPicPr>
            <a:picLocks noChangeAspect="1"/>
          </p:cNvPicPr>
          <p:nvPr/>
        </p:nvPicPr>
        <p:blipFill>
          <a:blip r:embed="rId4"/>
          <a:stretch>
            <a:fillRect/>
          </a:stretch>
        </p:blipFill>
        <p:spPr>
          <a:xfrm rot="14883833">
            <a:off x="5560187" y="4054414"/>
            <a:ext cx="3933061" cy="3048122"/>
          </a:xfrm>
          <a:prstGeom prst="rect">
            <a:avLst/>
          </a:prstGeom>
        </p:spPr>
      </p:pic>
      <p:pic>
        <p:nvPicPr>
          <p:cNvPr id="14" name="Picture 13">
            <a:extLst>
              <a:ext uri="{FF2B5EF4-FFF2-40B4-BE49-F238E27FC236}">
                <a16:creationId xmlns:a16="http://schemas.microsoft.com/office/drawing/2014/main" xmlns="" id="{C61A4243-366A-42EA-9C5B-3CCC587D979A}"/>
              </a:ext>
            </a:extLst>
          </p:cNvPr>
          <p:cNvPicPr>
            <a:picLocks noChangeAspect="1"/>
          </p:cNvPicPr>
          <p:nvPr/>
        </p:nvPicPr>
        <p:blipFill>
          <a:blip r:embed="rId4"/>
          <a:stretch>
            <a:fillRect/>
          </a:stretch>
        </p:blipFill>
        <p:spPr>
          <a:xfrm rot="13090138">
            <a:off x="7500075" y="2648780"/>
            <a:ext cx="4297499" cy="3330562"/>
          </a:xfrm>
          <a:prstGeom prst="rect">
            <a:avLst/>
          </a:prstGeom>
        </p:spPr>
      </p:pic>
    </p:spTree>
    <p:extLst>
      <p:ext uri="{BB962C8B-B14F-4D97-AF65-F5344CB8AC3E}">
        <p14:creationId xmlns:p14="http://schemas.microsoft.com/office/powerpoint/2010/main" val="21444012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Birdhouse </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24</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10652482" cy="1200329"/>
          </a:xfrm>
          <a:prstGeom prst="rect">
            <a:avLst/>
          </a:prstGeom>
          <a:noFill/>
        </p:spPr>
        <p:txBody>
          <a:bodyPr wrap="square" rtlCol="0">
            <a:spAutoFit/>
          </a:bodyPr>
          <a:lstStyle/>
          <a:p>
            <a:pPr marL="285750" indent="-285750" algn="just">
              <a:buFont typeface="Arial" panose="020B0604020202020204" pitchFamily="34" charset="0"/>
              <a:buChar char="•"/>
            </a:pPr>
            <a:r>
              <a:rPr lang="en-GB" dirty="0"/>
              <a:t>Buying a birdhouse with in-game currency</a:t>
            </a:r>
          </a:p>
          <a:p>
            <a:pPr marL="742950" lvl="1" indent="-285750" algn="just">
              <a:buFont typeface="Arial" panose="020B0604020202020204" pitchFamily="34" charset="0"/>
              <a:buChar char="•"/>
            </a:pPr>
            <a:endParaRPr lang="en-GB" dirty="0"/>
          </a:p>
          <a:p>
            <a:pPr marL="742950" lvl="1" indent="-285750" algn="just">
              <a:buFont typeface="Arial" panose="020B0604020202020204" pitchFamily="34" charset="0"/>
              <a:buChar char="•"/>
            </a:pPr>
            <a:endParaRPr lang="en-GB" dirty="0"/>
          </a:p>
          <a:p>
            <a:pPr marL="285750" indent="-285750" algn="just">
              <a:buFont typeface="Arial" panose="020B0604020202020204" pitchFamily="34" charset="0"/>
              <a:buChar char="•"/>
            </a:pPr>
            <a:endParaRPr lang="en-GB" dirty="0"/>
          </a:p>
        </p:txBody>
      </p:sp>
      <p:sp>
        <p:nvSpPr>
          <p:cNvPr id="3" name="TextBox 2">
            <a:extLst>
              <a:ext uri="{FF2B5EF4-FFF2-40B4-BE49-F238E27FC236}">
                <a16:creationId xmlns:a16="http://schemas.microsoft.com/office/drawing/2014/main" xmlns="" id="{A2EA9598-CCE7-4B5C-9470-1E6741A21920}"/>
              </a:ext>
            </a:extLst>
          </p:cNvPr>
          <p:cNvSpPr txBox="1"/>
          <p:nvPr/>
        </p:nvSpPr>
        <p:spPr>
          <a:xfrm>
            <a:off x="1352550" y="2733675"/>
            <a:ext cx="4914900" cy="3570208"/>
          </a:xfrm>
          <a:prstGeom prst="rect">
            <a:avLst/>
          </a:prstGeom>
          <a:noFill/>
        </p:spPr>
        <p:txBody>
          <a:bodyPr wrap="square" rtlCol="0">
            <a:spAutoFit/>
          </a:bodyPr>
          <a:lstStyle/>
          <a:p>
            <a:r>
              <a:rPr lang="en-GB" sz="2800" dirty="0"/>
              <a:t>         Pros: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Receive lots of in-game currency whilst away</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Gets rid of worms and other insects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Peaceful birds singing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Birds flying around the screen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sp>
        <p:nvSpPr>
          <p:cNvPr id="4" name="TextBox 3">
            <a:extLst>
              <a:ext uri="{FF2B5EF4-FFF2-40B4-BE49-F238E27FC236}">
                <a16:creationId xmlns:a16="http://schemas.microsoft.com/office/drawing/2014/main" xmlns="" id="{A6A5635D-AD64-4C8A-9662-9344DDE2FF82}"/>
              </a:ext>
            </a:extLst>
          </p:cNvPr>
          <p:cNvSpPr txBox="1"/>
          <p:nvPr/>
        </p:nvSpPr>
        <p:spPr>
          <a:xfrm>
            <a:off x="7362825" y="2814330"/>
            <a:ext cx="4324350" cy="2185214"/>
          </a:xfrm>
          <a:prstGeom prst="rect">
            <a:avLst/>
          </a:prstGeom>
          <a:noFill/>
        </p:spPr>
        <p:txBody>
          <a:bodyPr wrap="square" rtlCol="0">
            <a:spAutoFit/>
          </a:bodyPr>
          <a:lstStyle/>
          <a:p>
            <a:r>
              <a:rPr lang="en-GB" sz="2800" dirty="0"/>
              <a:t>      Cons:</a:t>
            </a:r>
          </a:p>
          <a:p>
            <a:endParaRPr lang="en-GB" dirty="0"/>
          </a:p>
          <a:p>
            <a:pPr marL="285750" indent="-285750">
              <a:buFont typeface="Arial" panose="020B0604020202020204" pitchFamily="34" charset="0"/>
              <a:buChar char="•"/>
            </a:pPr>
            <a:r>
              <a:rPr lang="en-GB" dirty="0"/>
              <a:t>Costs in-game currency to refill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Plant may be damaged and need to re-grow </a:t>
            </a:r>
          </a:p>
          <a:p>
            <a:endParaRPr lang="en-GB" dirty="0"/>
          </a:p>
        </p:txBody>
      </p:sp>
      <p:pic>
        <p:nvPicPr>
          <p:cNvPr id="8" name="Picture 7">
            <a:extLst>
              <a:ext uri="{FF2B5EF4-FFF2-40B4-BE49-F238E27FC236}">
                <a16:creationId xmlns:a16="http://schemas.microsoft.com/office/drawing/2014/main" xmlns="" id="{FFEF6B39-4534-4EB4-9655-7629D2456298}"/>
              </a:ext>
            </a:extLst>
          </p:cNvPr>
          <p:cNvPicPr>
            <a:picLocks noChangeAspect="1"/>
          </p:cNvPicPr>
          <p:nvPr/>
        </p:nvPicPr>
        <p:blipFill>
          <a:blip r:embed="rId2"/>
          <a:stretch>
            <a:fillRect/>
          </a:stretch>
        </p:blipFill>
        <p:spPr>
          <a:xfrm>
            <a:off x="8418869" y="298221"/>
            <a:ext cx="2917825" cy="2334260"/>
          </a:xfrm>
          <a:prstGeom prst="rect">
            <a:avLst/>
          </a:prstGeom>
        </p:spPr>
      </p:pic>
    </p:spTree>
    <p:extLst>
      <p:ext uri="{BB962C8B-B14F-4D97-AF65-F5344CB8AC3E}">
        <p14:creationId xmlns:p14="http://schemas.microsoft.com/office/powerpoint/2010/main" val="6733093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8AB91A6-92EB-4803-8A29-0F41B9370D55}"/>
              </a:ext>
            </a:extLst>
          </p:cNvPr>
          <p:cNvSpPr>
            <a:spLocks noGrp="1"/>
          </p:cNvSpPr>
          <p:nvPr>
            <p:ph type="title"/>
          </p:nvPr>
        </p:nvSpPr>
        <p:spPr>
          <a:xfrm>
            <a:off x="1828800" y="2001307"/>
            <a:ext cx="8534400" cy="1507067"/>
          </a:xfrm>
        </p:spPr>
        <p:txBody>
          <a:bodyPr/>
          <a:lstStyle/>
          <a:p>
            <a:pPr algn="ctr"/>
            <a:r>
              <a:rPr lang="en-GB" dirty="0"/>
              <a:t>Thank you for your time, questions?</a:t>
            </a:r>
          </a:p>
        </p:txBody>
      </p:sp>
      <p:sp>
        <p:nvSpPr>
          <p:cNvPr id="4" name="Slide Number Placeholder 3">
            <a:extLst>
              <a:ext uri="{FF2B5EF4-FFF2-40B4-BE49-F238E27FC236}">
                <a16:creationId xmlns:a16="http://schemas.microsoft.com/office/drawing/2014/main" xmlns="" id="{70118B28-DE1D-488A-9473-0D306E239524}"/>
              </a:ext>
            </a:extLst>
          </p:cNvPr>
          <p:cNvSpPr>
            <a:spLocks noGrp="1"/>
          </p:cNvSpPr>
          <p:nvPr>
            <p:ph type="sldNum" sz="quarter" idx="12"/>
          </p:nvPr>
        </p:nvSpPr>
        <p:spPr/>
        <p:txBody>
          <a:bodyPr/>
          <a:lstStyle/>
          <a:p>
            <a:fld id="{D57F1E4F-1CFF-5643-939E-217C01CDF565}" type="slidenum">
              <a:rPr lang="en-US" smtClean="0">
                <a:solidFill>
                  <a:schemeClr val="tx1"/>
                </a:solidFill>
              </a:rPr>
              <a:pPr/>
              <a:t>25</a:t>
            </a:fld>
            <a:endParaRPr lang="en-US" dirty="0">
              <a:solidFill>
                <a:schemeClr val="tx1"/>
              </a:solidFill>
            </a:endParaRPr>
          </a:p>
        </p:txBody>
      </p:sp>
    </p:spTree>
    <p:extLst>
      <p:ext uri="{BB962C8B-B14F-4D97-AF65-F5344CB8AC3E}">
        <p14:creationId xmlns:p14="http://schemas.microsoft.com/office/powerpoint/2010/main" val="171031450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F3899E-91C5-4922-9926-AF177D63CCB0}"/>
              </a:ext>
            </a:extLst>
          </p:cNvPr>
          <p:cNvSpPr>
            <a:spLocks noGrp="1"/>
          </p:cNvSpPr>
          <p:nvPr>
            <p:ph type="title"/>
          </p:nvPr>
        </p:nvSpPr>
        <p:spPr>
          <a:xfrm>
            <a:off x="1636712" y="315382"/>
            <a:ext cx="8534400" cy="341843"/>
          </a:xfrm>
        </p:spPr>
        <p:txBody>
          <a:bodyPr>
            <a:normAutofit fontScale="90000"/>
          </a:bodyPr>
          <a:lstStyle/>
          <a:p>
            <a:pPr algn="ctr"/>
            <a:r>
              <a:rPr lang="en-GB" sz="1800" dirty="0"/>
              <a:t>bibliography</a:t>
            </a:r>
          </a:p>
        </p:txBody>
      </p:sp>
      <p:sp>
        <p:nvSpPr>
          <p:cNvPr id="4" name="Slide Number Placeholder 3">
            <a:extLst>
              <a:ext uri="{FF2B5EF4-FFF2-40B4-BE49-F238E27FC236}">
                <a16:creationId xmlns:a16="http://schemas.microsoft.com/office/drawing/2014/main" xmlns="" id="{4BACB39B-40FC-4820-B387-9531190867B5}"/>
              </a:ext>
            </a:extLst>
          </p:cNvPr>
          <p:cNvSpPr>
            <a:spLocks noGrp="1"/>
          </p:cNvSpPr>
          <p:nvPr>
            <p:ph type="sldNum" sz="quarter" idx="12"/>
          </p:nvPr>
        </p:nvSpPr>
        <p:spPr/>
        <p:txBody>
          <a:bodyPr/>
          <a:lstStyle/>
          <a:p>
            <a:fld id="{D57F1E4F-1CFF-5643-939E-217C01CDF565}" type="slidenum">
              <a:rPr lang="en-US" smtClean="0">
                <a:solidFill>
                  <a:schemeClr val="tx1"/>
                </a:solidFill>
              </a:rPr>
              <a:pPr/>
              <a:t>26</a:t>
            </a:fld>
            <a:endParaRPr lang="en-US" dirty="0">
              <a:solidFill>
                <a:schemeClr val="tx1"/>
              </a:solidFill>
            </a:endParaRPr>
          </a:p>
        </p:txBody>
      </p:sp>
      <p:sp>
        <p:nvSpPr>
          <p:cNvPr id="5" name="TextBox 4">
            <a:extLst>
              <a:ext uri="{FF2B5EF4-FFF2-40B4-BE49-F238E27FC236}">
                <a16:creationId xmlns:a16="http://schemas.microsoft.com/office/drawing/2014/main" xmlns="" id="{EAB2F1A7-88CB-494D-861C-E87D27DDDBBF}"/>
              </a:ext>
            </a:extLst>
          </p:cNvPr>
          <p:cNvSpPr txBox="1"/>
          <p:nvPr/>
        </p:nvSpPr>
        <p:spPr>
          <a:xfrm>
            <a:off x="266700" y="771525"/>
            <a:ext cx="11591925" cy="1015663"/>
          </a:xfrm>
          <a:prstGeom prst="rect">
            <a:avLst/>
          </a:prstGeom>
          <a:noFill/>
        </p:spPr>
        <p:txBody>
          <a:bodyPr wrap="square" rtlCol="0">
            <a:spAutoFit/>
          </a:bodyPr>
          <a:lstStyle/>
          <a:p>
            <a:r>
              <a:rPr lang="en-GB" sz="1000" dirty="0"/>
              <a:t>Figure one: </a:t>
            </a:r>
          </a:p>
          <a:p>
            <a:r>
              <a:rPr lang="en-GB" sz="1000" dirty="0"/>
              <a:t>Mark A Hart . (2013). </a:t>
            </a:r>
            <a:r>
              <a:rPr lang="en-GB" sz="1000" i="1" dirty="0"/>
              <a:t>Developing the Conditions for Better Compulsion Loops in New Product Development.</a:t>
            </a:r>
            <a:r>
              <a:rPr lang="en-GB" sz="1000" dirty="0"/>
              <a:t> Available: http://oplaunch.com/blog/tag/core-compulsion-loop/. Last accessed 09/10/2017. </a:t>
            </a:r>
          </a:p>
          <a:p>
            <a:endParaRPr lang="en-GB" sz="1000" dirty="0"/>
          </a:p>
          <a:p>
            <a:r>
              <a:rPr lang="en-GB" sz="1000" dirty="0" err="1"/>
              <a:t>Eyal</a:t>
            </a:r>
            <a:r>
              <a:rPr lang="en-GB" sz="1000" dirty="0"/>
              <a:t>, N. and Hoover, R. (</a:t>
            </a:r>
            <a:r>
              <a:rPr lang="en-GB" sz="1000" dirty="0" err="1"/>
              <a:t>n.d.</a:t>
            </a:r>
            <a:r>
              <a:rPr lang="en-GB" sz="1000" dirty="0"/>
              <a:t>). </a:t>
            </a:r>
            <a:r>
              <a:rPr lang="en-GB" sz="1000" i="1" dirty="0"/>
              <a:t>Hooked</a:t>
            </a:r>
            <a:r>
              <a:rPr lang="en-GB" sz="1000" dirty="0"/>
              <a:t>.</a:t>
            </a:r>
          </a:p>
          <a:p>
            <a:endParaRPr lang="en-GB" sz="1000" dirty="0"/>
          </a:p>
        </p:txBody>
      </p:sp>
    </p:spTree>
    <p:extLst>
      <p:ext uri="{BB962C8B-B14F-4D97-AF65-F5344CB8AC3E}">
        <p14:creationId xmlns:p14="http://schemas.microsoft.com/office/powerpoint/2010/main" val="35896638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Our task</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3</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10652482" cy="4431983"/>
          </a:xfrm>
          <a:prstGeom prst="rect">
            <a:avLst/>
          </a:prstGeom>
          <a:noFill/>
        </p:spPr>
        <p:txBody>
          <a:bodyPr wrap="square" rtlCol="0">
            <a:spAutoFit/>
          </a:bodyPr>
          <a:lstStyle/>
          <a:p>
            <a:pPr marL="285750" indent="-285750" algn="just">
              <a:buFont typeface="Arial" panose="020B0604020202020204" pitchFamily="34" charset="0"/>
              <a:buChar char="•"/>
            </a:pPr>
            <a:r>
              <a:rPr lang="en-GB" dirty="0"/>
              <a:t>Create an experience showcasing one or more compulsion loops.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Effectively encourage player retention.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The experience must feature identifiable: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Triggers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Player actions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Variable rewards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A suitable player investment. </a:t>
            </a:r>
            <a:r>
              <a:rPr lang="en-GB" sz="1200" dirty="0"/>
              <a:t>(Eyal,2014)   </a:t>
            </a:r>
          </a:p>
          <a:p>
            <a:pPr marL="285750" indent="-285750" algn="just">
              <a:buFont typeface="Arial" panose="020B0604020202020204" pitchFamily="34" charset="0"/>
              <a:buChar char="•"/>
            </a:pPr>
            <a:endParaRPr lang="en-GB" sz="1200" dirty="0"/>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endParaRPr lang="en-GB" dirty="0"/>
          </a:p>
        </p:txBody>
      </p:sp>
    </p:spTree>
    <p:extLst>
      <p:ext uri="{BB962C8B-B14F-4D97-AF65-F5344CB8AC3E}">
        <p14:creationId xmlns:p14="http://schemas.microsoft.com/office/powerpoint/2010/main" val="4139123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Restrictions </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4</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10652482" cy="3139321"/>
          </a:xfrm>
          <a:prstGeom prst="rect">
            <a:avLst/>
          </a:prstGeom>
          <a:noFill/>
        </p:spPr>
        <p:txBody>
          <a:bodyPr wrap="square" rtlCol="0">
            <a:spAutoFit/>
          </a:bodyPr>
          <a:lstStyle/>
          <a:p>
            <a:pPr marL="285750" indent="-285750" algn="just">
              <a:buFont typeface="Arial" panose="020B0604020202020204" pitchFamily="34" charset="0"/>
              <a:buChar char="•"/>
            </a:pPr>
            <a:r>
              <a:rPr lang="en-GB" dirty="0"/>
              <a:t>No embargo on themes and motifs.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The game must be targeted towards a casual demographic.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UI must be clear &amp; easy to navigate.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Clear affordances.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Suitable to be player able over weeks and even months. </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endParaRPr lang="en-GB" dirty="0"/>
          </a:p>
        </p:txBody>
      </p:sp>
    </p:spTree>
    <p:extLst>
      <p:ext uri="{BB962C8B-B14F-4D97-AF65-F5344CB8AC3E}">
        <p14:creationId xmlns:p14="http://schemas.microsoft.com/office/powerpoint/2010/main" val="41729552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7F5B4A-0889-480A-A6EE-50D16908C19F}"/>
              </a:ext>
            </a:extLst>
          </p:cNvPr>
          <p:cNvSpPr>
            <a:spLocks noGrp="1"/>
          </p:cNvSpPr>
          <p:nvPr>
            <p:ph type="title"/>
          </p:nvPr>
        </p:nvSpPr>
        <p:spPr>
          <a:xfrm>
            <a:off x="1828800" y="286807"/>
            <a:ext cx="8534400" cy="1507067"/>
          </a:xfrm>
        </p:spPr>
        <p:txBody>
          <a:bodyPr/>
          <a:lstStyle/>
          <a:p>
            <a:pPr algn="ctr"/>
            <a:r>
              <a:rPr lang="en-GB" dirty="0"/>
              <a:t>Planetary V-PET SUMULATOR CONCEPT</a:t>
            </a:r>
          </a:p>
        </p:txBody>
      </p:sp>
      <p:sp>
        <p:nvSpPr>
          <p:cNvPr id="4" name="Slide Number Placeholder 3">
            <a:extLst>
              <a:ext uri="{FF2B5EF4-FFF2-40B4-BE49-F238E27FC236}">
                <a16:creationId xmlns:a16="http://schemas.microsoft.com/office/drawing/2014/main" xmlns="" id="{0AF2A465-08B5-4406-A76D-8CEB088C092B}"/>
              </a:ext>
            </a:extLst>
          </p:cNvPr>
          <p:cNvSpPr>
            <a:spLocks noGrp="1"/>
          </p:cNvSpPr>
          <p:nvPr>
            <p:ph type="sldNum" sz="quarter" idx="12"/>
          </p:nvPr>
        </p:nvSpPr>
        <p:spPr/>
        <p:txBody>
          <a:bodyPr/>
          <a:lstStyle/>
          <a:p>
            <a:fld id="{D57F1E4F-1CFF-5643-939E-217C01CDF565}" type="slidenum">
              <a:rPr lang="en-US" smtClean="0">
                <a:solidFill>
                  <a:schemeClr val="tx1"/>
                </a:solidFill>
              </a:rPr>
              <a:pPr/>
              <a:t>5</a:t>
            </a:fld>
            <a:endParaRPr lang="en-US" dirty="0">
              <a:solidFill>
                <a:schemeClr val="tx1"/>
              </a:solidFill>
            </a:endParaRPr>
          </a:p>
        </p:txBody>
      </p:sp>
      <p:pic>
        <p:nvPicPr>
          <p:cNvPr id="6" name="Picture 5">
            <a:extLst>
              <a:ext uri="{FF2B5EF4-FFF2-40B4-BE49-F238E27FC236}">
                <a16:creationId xmlns:a16="http://schemas.microsoft.com/office/drawing/2014/main" xmlns="" id="{10D3A923-7856-4CA1-9791-AC5695B558C5}"/>
              </a:ext>
            </a:extLst>
          </p:cNvPr>
          <p:cNvPicPr>
            <a:picLocks noChangeAspect="1"/>
          </p:cNvPicPr>
          <p:nvPr/>
        </p:nvPicPr>
        <p:blipFill rotWithShape="1">
          <a:blip r:embed="rId2"/>
          <a:srcRect t="15244" r="5829" b="9983"/>
          <a:stretch/>
        </p:blipFill>
        <p:spPr>
          <a:xfrm>
            <a:off x="3691269" y="2000250"/>
            <a:ext cx="4995531" cy="4016375"/>
          </a:xfrm>
          <a:prstGeom prst="rect">
            <a:avLst/>
          </a:prstGeom>
        </p:spPr>
      </p:pic>
      <p:sp>
        <p:nvSpPr>
          <p:cNvPr id="7" name="TextBox 6">
            <a:extLst>
              <a:ext uri="{FF2B5EF4-FFF2-40B4-BE49-F238E27FC236}">
                <a16:creationId xmlns:a16="http://schemas.microsoft.com/office/drawing/2014/main" xmlns="" id="{E903CF54-C8F1-430E-A038-078C7DEDBC91}"/>
              </a:ext>
            </a:extLst>
          </p:cNvPr>
          <p:cNvSpPr txBox="1"/>
          <p:nvPr/>
        </p:nvSpPr>
        <p:spPr>
          <a:xfrm>
            <a:off x="5591957" y="6094511"/>
            <a:ext cx="1375954" cy="307777"/>
          </a:xfrm>
          <a:prstGeom prst="rect">
            <a:avLst/>
          </a:prstGeom>
          <a:noFill/>
        </p:spPr>
        <p:txBody>
          <a:bodyPr wrap="square" rtlCol="0">
            <a:spAutoFit/>
          </a:bodyPr>
          <a:lstStyle/>
          <a:p>
            <a:pPr algn="ctr"/>
            <a:r>
              <a:rPr lang="en-GB" sz="1400" dirty="0"/>
              <a:t>Figure 2</a:t>
            </a:r>
          </a:p>
        </p:txBody>
      </p:sp>
    </p:spTree>
    <p:extLst>
      <p:ext uri="{BB962C8B-B14F-4D97-AF65-F5344CB8AC3E}">
        <p14:creationId xmlns:p14="http://schemas.microsoft.com/office/powerpoint/2010/main" val="4473163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At The beginning</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6</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10652482" cy="1200329"/>
          </a:xfrm>
          <a:prstGeom prst="rect">
            <a:avLst/>
          </a:prstGeom>
          <a:noFill/>
        </p:spPr>
        <p:txBody>
          <a:bodyPr wrap="square" rtlCol="0">
            <a:spAutoFit/>
          </a:bodyPr>
          <a:lstStyle/>
          <a:p>
            <a:pPr marL="285750" indent="-285750" algn="just">
              <a:buFont typeface="Arial" panose="020B0604020202020204" pitchFamily="34" charset="0"/>
              <a:buChar char="•"/>
            </a:pPr>
            <a:r>
              <a:rPr lang="en-GB" dirty="0"/>
              <a:t>Start with a small rock</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Tap that rock to make it yours</a:t>
            </a:r>
          </a:p>
          <a:p>
            <a:pPr marL="285750" indent="-285750" algn="just">
              <a:buFont typeface="Arial" panose="020B0604020202020204" pitchFamily="34" charset="0"/>
              <a:buChar char="•"/>
            </a:pPr>
            <a:endParaRPr lang="en-GB" dirty="0"/>
          </a:p>
        </p:txBody>
      </p:sp>
      <p:pic>
        <p:nvPicPr>
          <p:cNvPr id="4" name="Picture 3">
            <a:extLst>
              <a:ext uri="{FF2B5EF4-FFF2-40B4-BE49-F238E27FC236}">
                <a16:creationId xmlns:a16="http://schemas.microsoft.com/office/drawing/2014/main" xmlns="" id="{7E0FF131-5127-4809-A253-53AB94BBC8A5}"/>
              </a:ext>
            </a:extLst>
          </p:cNvPr>
          <p:cNvPicPr>
            <a:picLocks noChangeAspect="1"/>
          </p:cNvPicPr>
          <p:nvPr/>
        </p:nvPicPr>
        <p:blipFill rotWithShape="1">
          <a:blip r:embed="rId2"/>
          <a:srcRect l="5016" t="27036" r="5072" b="27189"/>
          <a:stretch/>
        </p:blipFill>
        <p:spPr>
          <a:xfrm>
            <a:off x="6967000" y="1250302"/>
            <a:ext cx="4538445" cy="2310532"/>
          </a:xfrm>
          <a:prstGeom prst="rect">
            <a:avLst/>
          </a:prstGeom>
        </p:spPr>
      </p:pic>
    </p:spTree>
    <p:extLst>
      <p:ext uri="{BB962C8B-B14F-4D97-AF65-F5344CB8AC3E}">
        <p14:creationId xmlns:p14="http://schemas.microsoft.com/office/powerpoint/2010/main" val="36676469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Creating the first planet</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7</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10652482" cy="1754326"/>
          </a:xfrm>
          <a:prstGeom prst="rect">
            <a:avLst/>
          </a:prstGeom>
          <a:noFill/>
        </p:spPr>
        <p:txBody>
          <a:bodyPr wrap="square" rtlCol="0">
            <a:spAutoFit/>
          </a:bodyPr>
          <a:lstStyle/>
          <a:p>
            <a:pPr marL="285750" indent="-285750" algn="just">
              <a:buFont typeface="Arial" panose="020B0604020202020204" pitchFamily="34" charset="0"/>
              <a:buChar char="•"/>
            </a:pPr>
            <a:r>
              <a:rPr lang="en-GB" dirty="0"/>
              <a:t>Rocks will drift in and out of frame</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Select a rock and drag to change trajectory</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This will build mass and the planet will grow</a:t>
            </a:r>
          </a:p>
          <a:p>
            <a:pPr marL="285750" indent="-285750" algn="just">
              <a:buFont typeface="Arial" panose="020B0604020202020204" pitchFamily="34" charset="0"/>
              <a:buChar char="•"/>
            </a:pPr>
            <a:endParaRPr lang="en-GB" dirty="0"/>
          </a:p>
        </p:txBody>
      </p:sp>
      <p:pic>
        <p:nvPicPr>
          <p:cNvPr id="4" name="Picture 3">
            <a:extLst>
              <a:ext uri="{FF2B5EF4-FFF2-40B4-BE49-F238E27FC236}">
                <a16:creationId xmlns:a16="http://schemas.microsoft.com/office/drawing/2014/main" xmlns="" id="{FA4F77C9-AB05-45ED-9042-76546648D487}"/>
              </a:ext>
            </a:extLst>
          </p:cNvPr>
          <p:cNvPicPr>
            <a:picLocks noChangeAspect="1"/>
          </p:cNvPicPr>
          <p:nvPr/>
        </p:nvPicPr>
        <p:blipFill rotWithShape="1">
          <a:blip r:embed="rId2"/>
          <a:srcRect l="4968" t="22954" r="8230" b="36703"/>
          <a:stretch/>
        </p:blipFill>
        <p:spPr>
          <a:xfrm>
            <a:off x="6798249" y="1250302"/>
            <a:ext cx="4538445" cy="2424419"/>
          </a:xfrm>
          <a:prstGeom prst="rect">
            <a:avLst/>
          </a:prstGeom>
        </p:spPr>
      </p:pic>
    </p:spTree>
    <p:extLst>
      <p:ext uri="{BB962C8B-B14F-4D97-AF65-F5344CB8AC3E}">
        <p14:creationId xmlns:p14="http://schemas.microsoft.com/office/powerpoint/2010/main" val="36312380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Adding minerals</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8</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10652482" cy="1754326"/>
          </a:xfrm>
          <a:prstGeom prst="rect">
            <a:avLst/>
          </a:prstGeom>
          <a:noFill/>
        </p:spPr>
        <p:txBody>
          <a:bodyPr wrap="square" rtlCol="0">
            <a:spAutoFit/>
          </a:bodyPr>
          <a:lstStyle/>
          <a:p>
            <a:pPr marL="285750" indent="-285750" algn="just">
              <a:buFont typeface="Arial" panose="020B0604020202020204" pitchFamily="34" charset="0"/>
              <a:buChar char="•"/>
            </a:pPr>
            <a:r>
              <a:rPr lang="en-GB" dirty="0"/>
              <a:t>Drag them the same way as standard rocks</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Colour coded to determine the mineral</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Also add mass to the planet</a:t>
            </a:r>
          </a:p>
          <a:p>
            <a:pPr marL="285750" indent="-285750" algn="just">
              <a:buFont typeface="Arial" panose="020B0604020202020204" pitchFamily="34" charset="0"/>
              <a:buChar char="•"/>
            </a:pPr>
            <a:endParaRPr lang="en-GB" dirty="0"/>
          </a:p>
        </p:txBody>
      </p:sp>
      <p:pic>
        <p:nvPicPr>
          <p:cNvPr id="4" name="Picture 3">
            <a:extLst>
              <a:ext uri="{FF2B5EF4-FFF2-40B4-BE49-F238E27FC236}">
                <a16:creationId xmlns:a16="http://schemas.microsoft.com/office/drawing/2014/main" xmlns="" id="{F0936B97-FAAF-4732-879F-FC9D2E4C21C8}"/>
              </a:ext>
            </a:extLst>
          </p:cNvPr>
          <p:cNvPicPr>
            <a:picLocks noChangeAspect="1"/>
          </p:cNvPicPr>
          <p:nvPr/>
        </p:nvPicPr>
        <p:blipFill rotWithShape="1">
          <a:blip r:embed="rId2"/>
          <a:srcRect l="5182" t="27058" r="5404" b="27917"/>
          <a:stretch/>
        </p:blipFill>
        <p:spPr>
          <a:xfrm>
            <a:off x="6992167" y="877078"/>
            <a:ext cx="4513278" cy="2272695"/>
          </a:xfrm>
          <a:prstGeom prst="rect">
            <a:avLst/>
          </a:prstGeom>
        </p:spPr>
      </p:pic>
    </p:spTree>
    <p:extLst>
      <p:ext uri="{BB962C8B-B14F-4D97-AF65-F5344CB8AC3E}">
        <p14:creationId xmlns:p14="http://schemas.microsoft.com/office/powerpoint/2010/main" val="15037805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F1EB4-8519-4699-8944-247CC28E308D}"/>
              </a:ext>
            </a:extLst>
          </p:cNvPr>
          <p:cNvSpPr>
            <a:spLocks noGrp="1"/>
          </p:cNvSpPr>
          <p:nvPr>
            <p:ph type="title"/>
          </p:nvPr>
        </p:nvSpPr>
        <p:spPr>
          <a:xfrm>
            <a:off x="684212" y="363201"/>
            <a:ext cx="8534400" cy="513877"/>
          </a:xfrm>
        </p:spPr>
        <p:txBody>
          <a:bodyPr>
            <a:normAutofit/>
          </a:bodyPr>
          <a:lstStyle/>
          <a:p>
            <a:r>
              <a:rPr lang="en-GB" sz="2000" u="sng" dirty="0"/>
              <a:t>Maintenance of the planet</a:t>
            </a:r>
          </a:p>
        </p:txBody>
      </p:sp>
      <p:sp>
        <p:nvSpPr>
          <p:cNvPr id="6" name="Slide Number Placeholder 5">
            <a:extLst>
              <a:ext uri="{FF2B5EF4-FFF2-40B4-BE49-F238E27FC236}">
                <a16:creationId xmlns:a16="http://schemas.microsoft.com/office/drawing/2014/main" xmlns="" id="{4CBD2765-8F07-455B-AC0B-B94A69A5FCE6}"/>
              </a:ext>
            </a:extLst>
          </p:cNvPr>
          <p:cNvSpPr>
            <a:spLocks noGrp="1"/>
          </p:cNvSpPr>
          <p:nvPr>
            <p:ph type="sldNum" sz="quarter" idx="12"/>
          </p:nvPr>
        </p:nvSpPr>
        <p:spPr/>
        <p:txBody>
          <a:bodyPr/>
          <a:lstStyle/>
          <a:p>
            <a:fld id="{D57F1E4F-1CFF-5643-939E-217C01CDF565}" type="slidenum">
              <a:rPr lang="en-US" smtClean="0">
                <a:solidFill>
                  <a:schemeClr val="tx1"/>
                </a:solidFill>
              </a:rPr>
              <a:pPr/>
              <a:t>9</a:t>
            </a:fld>
            <a:endParaRPr lang="en-US" dirty="0">
              <a:solidFill>
                <a:schemeClr val="tx1"/>
              </a:solidFill>
            </a:endParaRPr>
          </a:p>
        </p:txBody>
      </p:sp>
      <p:sp>
        <p:nvSpPr>
          <p:cNvPr id="7" name="TextBox 6">
            <a:extLst>
              <a:ext uri="{FF2B5EF4-FFF2-40B4-BE49-F238E27FC236}">
                <a16:creationId xmlns:a16="http://schemas.microsoft.com/office/drawing/2014/main" xmlns="" id="{008FDF1F-C456-45E6-A633-C026FF9585B9}"/>
              </a:ext>
            </a:extLst>
          </p:cNvPr>
          <p:cNvSpPr txBox="1"/>
          <p:nvPr/>
        </p:nvSpPr>
        <p:spPr>
          <a:xfrm>
            <a:off x="684212" y="1250302"/>
            <a:ext cx="6630988" cy="2862322"/>
          </a:xfrm>
          <a:prstGeom prst="rect">
            <a:avLst/>
          </a:prstGeom>
          <a:noFill/>
        </p:spPr>
        <p:txBody>
          <a:bodyPr wrap="square" rtlCol="0">
            <a:spAutoFit/>
          </a:bodyPr>
          <a:lstStyle/>
          <a:p>
            <a:pPr marL="285750" indent="-285750" algn="just">
              <a:buFont typeface="Arial" panose="020B0604020202020204" pitchFamily="34" charset="0"/>
              <a:buChar char="•"/>
            </a:pPr>
            <a:r>
              <a:rPr lang="en-GB" dirty="0"/>
              <a:t>Soon after adding minerals the planet will have a set of stats</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Also larger rocks with no minerals can harm the planet</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Tap to destroy them into smaller rocks and tap to destroy them again</a:t>
            </a:r>
          </a:p>
          <a:p>
            <a:pPr marL="285750" indent="-285750" algn="just">
              <a:buFont typeface="Arial" panose="020B0604020202020204" pitchFamily="34" charset="0"/>
              <a:buChar char="•"/>
            </a:pPr>
            <a:endParaRPr lang="en-GB" dirty="0"/>
          </a:p>
          <a:p>
            <a:pPr marL="285750" indent="-285750" algn="just">
              <a:buFont typeface="Arial" panose="020B0604020202020204" pitchFamily="34" charset="0"/>
              <a:buChar char="•"/>
            </a:pPr>
            <a:r>
              <a:rPr lang="en-GB" dirty="0"/>
              <a:t>Or add the smaller ones as mass</a:t>
            </a:r>
          </a:p>
          <a:p>
            <a:pPr marL="285750" indent="-285750" algn="just">
              <a:buFont typeface="Arial" panose="020B0604020202020204" pitchFamily="34" charset="0"/>
              <a:buChar char="•"/>
            </a:pPr>
            <a:endParaRPr lang="en-GB" dirty="0"/>
          </a:p>
        </p:txBody>
      </p:sp>
      <p:pic>
        <p:nvPicPr>
          <p:cNvPr id="4" name="Picture 3">
            <a:extLst>
              <a:ext uri="{FF2B5EF4-FFF2-40B4-BE49-F238E27FC236}">
                <a16:creationId xmlns:a16="http://schemas.microsoft.com/office/drawing/2014/main" xmlns="" id="{4CED4333-6DFC-486F-B4F9-918E358A9B1A}"/>
              </a:ext>
            </a:extLst>
          </p:cNvPr>
          <p:cNvPicPr>
            <a:picLocks noChangeAspect="1"/>
          </p:cNvPicPr>
          <p:nvPr/>
        </p:nvPicPr>
        <p:blipFill rotWithShape="1">
          <a:blip r:embed="rId2"/>
          <a:srcRect l="5020" t="27601" r="5399" b="27525"/>
          <a:stretch/>
        </p:blipFill>
        <p:spPr>
          <a:xfrm>
            <a:off x="7407480" y="973124"/>
            <a:ext cx="4521666" cy="2265027"/>
          </a:xfrm>
          <a:prstGeom prst="rect">
            <a:avLst/>
          </a:prstGeom>
        </p:spPr>
      </p:pic>
    </p:spTree>
    <p:extLst>
      <p:ext uri="{BB962C8B-B14F-4D97-AF65-F5344CB8AC3E}">
        <p14:creationId xmlns:p14="http://schemas.microsoft.com/office/powerpoint/2010/main" val="3977321922"/>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293</TotalTime>
  <Words>1110</Words>
  <Application>Microsoft Office PowerPoint</Application>
  <PresentationFormat>Widescreen</PresentationFormat>
  <Paragraphs>219</Paragraphs>
  <Slides>26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Century Gothic</vt:lpstr>
      <vt:lpstr>Wingdings 3</vt:lpstr>
      <vt:lpstr>Slice</vt:lpstr>
      <vt:lpstr>Level 6 Group 3 : Pitch Presentation </vt:lpstr>
      <vt:lpstr>What is our brief?</vt:lpstr>
      <vt:lpstr>Our task</vt:lpstr>
      <vt:lpstr>Restrictions </vt:lpstr>
      <vt:lpstr>Planetary V-PET SUMULATOR CONCEPT</vt:lpstr>
      <vt:lpstr>At The beginning</vt:lpstr>
      <vt:lpstr>Creating the first planet</vt:lpstr>
      <vt:lpstr>Adding minerals</vt:lpstr>
      <vt:lpstr>Maintenance of the planet</vt:lpstr>
      <vt:lpstr>A closer look</vt:lpstr>
      <vt:lpstr>Early concept work and Prototype</vt:lpstr>
      <vt:lpstr>Managerial colony game concept </vt:lpstr>
      <vt:lpstr>Research</vt:lpstr>
      <vt:lpstr>Core Loop</vt:lpstr>
      <vt:lpstr>Theme</vt:lpstr>
      <vt:lpstr>Additional Loop</vt:lpstr>
      <vt:lpstr>Game Screen Mock Up</vt:lpstr>
      <vt:lpstr>Early concept work and Prototype</vt:lpstr>
      <vt:lpstr>Plant Clicker game</vt:lpstr>
      <vt:lpstr>To keep them coming</vt:lpstr>
      <vt:lpstr>From seed to plant</vt:lpstr>
      <vt:lpstr>Players possibilities and options</vt:lpstr>
      <vt:lpstr>Keeping your garden clean</vt:lpstr>
      <vt:lpstr>Birdhouse </vt:lpstr>
      <vt:lpstr>Thank you for your time, questions?</vt:lpstr>
      <vt:lpstr>bibliography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Level 6 Group 3 : Pitch Presentation</dc:title>
  <dc:creator>Ochuko Ideh</dc:creator>
  <cp:lastModifiedBy>Ochuko Ideh</cp:lastModifiedBy>
  <cp:revision>17</cp:revision>
  <dcterms:created xsi:type="dcterms:W3CDTF">2017-10-09T13:56:42Z</dcterms:created>
  <dcterms:modified xsi:type="dcterms:W3CDTF">2017-10-11T09:20:10Z</dcterms:modified>
</cp:coreProperties>
</file>

<file path=docProps/thumbnail.jpeg>
</file>